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4" r:id="rId4"/>
  </p:sldMasterIdLst>
  <p:notesMasterIdLst>
    <p:notesMasterId r:id="rId29"/>
  </p:notesMasterIdLst>
  <p:handoutMasterIdLst>
    <p:handoutMasterId r:id="rId30"/>
  </p:handoutMasterIdLst>
  <p:sldIdLst>
    <p:sldId id="373" r:id="rId5"/>
    <p:sldId id="4907" r:id="rId6"/>
    <p:sldId id="4889" r:id="rId7"/>
    <p:sldId id="4916" r:id="rId8"/>
    <p:sldId id="4917" r:id="rId9"/>
    <p:sldId id="4929" r:id="rId10"/>
    <p:sldId id="4878" r:id="rId11"/>
    <p:sldId id="4901" r:id="rId12"/>
    <p:sldId id="4920" r:id="rId13"/>
    <p:sldId id="4869" r:id="rId14"/>
    <p:sldId id="4847" r:id="rId15"/>
    <p:sldId id="4850" r:id="rId16"/>
    <p:sldId id="4851" r:id="rId17"/>
    <p:sldId id="4821" r:id="rId18"/>
    <p:sldId id="4852" r:id="rId19"/>
    <p:sldId id="4928" r:id="rId20"/>
    <p:sldId id="4873" r:id="rId21"/>
    <p:sldId id="679" r:id="rId22"/>
    <p:sldId id="4911" r:id="rId23"/>
    <p:sldId id="4937" r:id="rId24"/>
    <p:sldId id="4914" r:id="rId25"/>
    <p:sldId id="538" r:id="rId26"/>
    <p:sldId id="335" r:id="rId27"/>
    <p:sldId id="4924" r:id="rId28"/>
  </p:sldIdLst>
  <p:sldSz cx="24384000" cy="13716000"/>
  <p:notesSz cx="6669088" cy="9926638"/>
  <p:defaultTextStyle>
    <a:defPPr>
      <a:defRPr lang="de-DE"/>
    </a:defPPr>
    <a:lvl1pPr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914400" indent="-4572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828800" indent="-9144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2743200" indent="-13716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3657600" indent="-18288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D71"/>
    <a:srgbClr val="FFED00"/>
    <a:srgbClr val="143E6F"/>
    <a:srgbClr val="92A9C8"/>
    <a:srgbClr val="436998"/>
    <a:srgbClr val="BC9BF7"/>
    <a:srgbClr val="F1F1F1"/>
    <a:srgbClr val="CCA300"/>
    <a:srgbClr val="D9B800"/>
    <a:srgbClr val="EA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0" y="78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dPt>
            <c:idx val="0"/>
            <c:bubble3D val="0"/>
            <c:spPr>
              <a:solidFill>
                <a:srgbClr val="143E6F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0C-4399-954A-6DB33943909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0C-4399-954A-6DB339439098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0C-4399-954A-6DB3394390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0C-4399-954A-6DB339439098}"/>
              </c:ext>
            </c:extLst>
          </c:dPt>
          <c:dLbls>
            <c:dLbl>
              <c:idx val="0"/>
              <c:layout>
                <c:manualLayout>
                  <c:x val="0.11162542231537902"/>
                  <c:y val="-0.11492901234567902"/>
                </c:manualLayout>
              </c:layout>
              <c:tx>
                <c:rich>
                  <a:bodyPr/>
                  <a:lstStyle/>
                  <a:p>
                    <a:fld id="{C2519A97-C7BA-426B-99B9-BEA59735A395}" type="VALUE">
                      <a:rPr lang="en-US" sz="2000" b="1">
                        <a:solidFill>
                          <a:srgbClr val="143E6F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0C-4399-954A-6DB339439098}"/>
                </c:ext>
              </c:extLst>
            </c:dLbl>
            <c:dLbl>
              <c:idx val="1"/>
              <c:layout>
                <c:manualLayout>
                  <c:x val="0.13334889723947949"/>
                  <c:y val="9.830387205387206E-2"/>
                </c:manualLayout>
              </c:layout>
              <c:tx>
                <c:rich>
                  <a:bodyPr/>
                  <a:lstStyle/>
                  <a:p>
                    <a:fld id="{E89DF2EB-A47B-4433-B4AD-BCF7966F841B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C0C-4399-954A-6DB339439098}"/>
                </c:ext>
              </c:extLst>
            </c:dLbl>
            <c:dLbl>
              <c:idx val="2"/>
              <c:layout>
                <c:manualLayout>
                  <c:x val="-6.2403583640363663E-2"/>
                  <c:y val="-0.28507295173961839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C0C-4399-954A-6DB339439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2164</c:v>
                </c:pt>
                <c:pt idx="1">
                  <c:v>1458</c:v>
                </c:pt>
                <c:pt idx="2">
                  <c:v>3243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0C-4399-954A-6DB339439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explosion val="28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61-4639-9DC5-644ECDD9FF1A}"/>
              </c:ext>
            </c:extLst>
          </c:dPt>
          <c:dPt>
            <c:idx val="1"/>
            <c:bubble3D val="0"/>
            <c:spPr>
              <a:solidFill>
                <a:srgbClr val="FFED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61-4639-9DC5-644ECDD9FF1A}"/>
              </c:ext>
            </c:extLst>
          </c:dPt>
          <c:dLbls>
            <c:dLbl>
              <c:idx val="0"/>
              <c:layout>
                <c:manualLayout>
                  <c:x val="9.5301574074073983E-2"/>
                  <c:y val="-5.8311784238400256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/>
                      <a:t>46,3 %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D61-4639-9DC5-644ECDD9FF1A}"/>
                </c:ext>
              </c:extLst>
            </c:dLbl>
            <c:dLbl>
              <c:idx val="1"/>
              <c:layout>
                <c:manualLayout>
                  <c:x val="-0.10132333333333338"/>
                  <c:y val="1.8810252980129047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/>
                      <a:t>53,7 %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D61-4639-9DC5-644ECDD9FF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Tabelle1!$B$2:$B$3</c:f>
              <c:numCache>
                <c:formatCode>0.0%</c:formatCode>
                <c:ptCount val="2"/>
                <c:pt idx="0">
                  <c:v>0.46300000000000002</c:v>
                </c:pt>
                <c:pt idx="1">
                  <c:v>0.53700000000000003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61-4639-9DC5-644ECDD9FF1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D61-4639-9DC5-644ECDD9FF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D61-4639-9DC5-644ECDD9FF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D61-4639-9DC5-644ECDD9FF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DD61-4639-9DC5-644ECDD9FF1A}"/>
              </c:ext>
            </c:extLst>
          </c:dPt>
          <c:cat>
            <c:strRef>
              <c:f>Tabelle1!$A$2:$A$3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D-DD61-4639-9DC5-644ECDD9F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22794214265217"/>
          <c:y val="2.8373618244509593E-2"/>
          <c:w val="0.62042807499967734"/>
          <c:h val="0.93064226651342097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 w="635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2A-4701-BF50-44AD2C9038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2A-4701-BF50-44AD2C9038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2A-4701-BF50-44AD2C9038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2A-4701-BF50-44AD2C9038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2A-4701-BF50-44AD2C90386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52A-4701-BF50-44AD2C90386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52A-4701-BF50-44AD2C903866}"/>
              </c:ext>
            </c:extLst>
          </c:dPt>
          <c:cat>
            <c:strRef>
              <c:f>Tabelle1!$A$2:$A$8</c:f>
              <c:strCache>
                <c:ptCount val="7"/>
                <c:pt idx="0">
                  <c:v>Austria</c:v>
                </c:pt>
                <c:pt idx="1">
                  <c:v>UK</c:v>
                </c:pt>
                <c:pt idx="2">
                  <c:v>Germany</c:v>
                </c:pt>
                <c:pt idx="3">
                  <c:v>France</c:v>
                </c:pt>
                <c:pt idx="4">
                  <c:v>Central and Northern Europe</c:v>
                </c:pt>
                <c:pt idx="5">
                  <c:v>US</c:v>
                </c:pt>
                <c:pt idx="6">
                  <c:v>Other</c:v>
                </c:pt>
              </c:strCache>
            </c:strRef>
          </c:cat>
          <c:val>
            <c:numRef>
              <c:f>Tabelle1!$B$2:$B$8</c:f>
              <c:numCache>
                <c:formatCode>0.0%</c:formatCode>
                <c:ptCount val="7"/>
                <c:pt idx="0">
                  <c:v>0.28999999999999998</c:v>
                </c:pt>
                <c:pt idx="1">
                  <c:v>0.114</c:v>
                </c:pt>
                <c:pt idx="2">
                  <c:v>6.8000000000000005E-2</c:v>
                </c:pt>
                <c:pt idx="3">
                  <c:v>0.123</c:v>
                </c:pt>
                <c:pt idx="4">
                  <c:v>5.8999999999999997E-2</c:v>
                </c:pt>
                <c:pt idx="5">
                  <c:v>0.127</c:v>
                </c:pt>
                <c:pt idx="6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52A-4701-BF50-44AD2C903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dPt>
            <c:idx val="0"/>
            <c:bubble3D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1D-4771-AB35-2F1F3730E80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D-4771-AB35-2F1F3730E80C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1D-4771-AB35-2F1F3730E8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1D-4771-AB35-2F1F3730E80C}"/>
              </c:ext>
            </c:extLst>
          </c:dPt>
          <c:dLbls>
            <c:dLbl>
              <c:idx val="0"/>
              <c:layout>
                <c:manualLayout>
                  <c:x val="0.16340920215369537"/>
                  <c:y val="-8.02665544332217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 b="1">
                        <a:solidFill>
                          <a:srgbClr val="143E6F"/>
                        </a:solidFill>
                      </a:rPr>
                      <a:pPr>
                        <a:defRPr sz="2000"/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51D-4771-AB35-2F1F3730E80C}"/>
                </c:ext>
              </c:extLst>
            </c:dLbl>
            <c:dLbl>
              <c:idx val="1"/>
              <c:layout>
                <c:manualLayout>
                  <c:x val="-0.10651227769619841"/>
                  <c:y val="0.133844837261503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/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1D-4771-AB35-2F1F3730E80C}"/>
                </c:ext>
              </c:extLst>
            </c:dLbl>
            <c:dLbl>
              <c:idx val="2"/>
              <c:layout>
                <c:manualLayout>
                  <c:x val="-0.14529164627182251"/>
                  <c:y val="-4.98877665544332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E1300E-87D5-4BE9-ABDC-7B39913495CA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/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51D-4771-AB35-2F1F3730E8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2828</c:v>
                </c:pt>
                <c:pt idx="1">
                  <c:v>1004</c:v>
                </c:pt>
                <c:pt idx="2">
                  <c:v>1626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1D-4771-AB35-2F1F3730E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spPr>
            <a:ln w="111125">
              <a:noFill/>
            </a:ln>
          </c:spPr>
          <c:dPt>
            <c:idx val="0"/>
            <c:bubble3D val="0"/>
            <c:spPr>
              <a:solidFill>
                <a:srgbClr val="143E6F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59-47B4-B548-7126E18580A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59-47B4-B548-7126E18580A7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59-47B4-B548-7126E18580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111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59-47B4-B548-7126E18580A7}"/>
              </c:ext>
            </c:extLst>
          </c:dPt>
          <c:dLbls>
            <c:dLbl>
              <c:idx val="0"/>
              <c:layout>
                <c:manualLayout>
                  <c:x val="0.16065793767335618"/>
                  <c:y val="-5.0787598204264872E-2"/>
                </c:manualLayout>
              </c:layout>
              <c:tx>
                <c:rich>
                  <a:bodyPr/>
                  <a:lstStyle/>
                  <a:p>
                    <a:fld id="{C2519A97-C7BA-426B-99B9-BEA59735A395}" type="VALUE">
                      <a:rPr lang="en-US" b="1">
                        <a:solidFill>
                          <a:srgbClr val="143E6F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B59-47B4-B548-7126E18580A7}"/>
                </c:ext>
              </c:extLst>
            </c:dLbl>
            <c:dLbl>
              <c:idx val="1"/>
              <c:layout>
                <c:manualLayout>
                  <c:x val="-8.3849918433931483E-2"/>
                  <c:y val="0.11959118967452301"/>
                </c:manualLayout>
              </c:layout>
              <c:tx>
                <c:rich>
                  <a:bodyPr/>
                  <a:lstStyle/>
                  <a:p>
                    <a:fld id="{E89DF2EB-A47B-4433-B4AD-BCF7966F841B}" type="VALUE">
                      <a:rPr lang="en-US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B59-47B4-B548-7126E18580A7}"/>
                </c:ext>
              </c:extLst>
            </c:dLbl>
            <c:dLbl>
              <c:idx val="2"/>
              <c:layout>
                <c:manualLayout>
                  <c:x val="-0.1891252651329744"/>
                  <c:y val="0.13897306397306392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B59-47B4-B548-7126E1858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9684</c:v>
                </c:pt>
                <c:pt idx="1">
                  <c:v>2471</c:v>
                </c:pt>
                <c:pt idx="2">
                  <c:v>5839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59-47B4-B548-7126E1858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6A-40CB-9C85-AE999A282653}"/>
              </c:ext>
            </c:extLst>
          </c:dPt>
          <c:dPt>
            <c:idx val="1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6A-40CB-9C85-AE999A282653}"/>
              </c:ext>
            </c:extLst>
          </c:dPt>
          <c:dPt>
            <c:idx val="2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6A-40CB-9C85-AE999A2826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6A-40CB-9C85-AE999A282653}"/>
              </c:ext>
            </c:extLst>
          </c:dPt>
          <c:dLbls>
            <c:dLbl>
              <c:idx val="0"/>
              <c:layout>
                <c:manualLayout>
                  <c:x val="0.13495533529123846"/>
                  <c:y val="-5.43510101010101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6A-40CB-9C85-AE999A282653}"/>
                </c:ext>
              </c:extLst>
            </c:dLbl>
            <c:dLbl>
              <c:idx val="1"/>
              <c:layout>
                <c:manualLayout>
                  <c:x val="9.2928903573176708E-2"/>
                  <c:y val="0.10890095398428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 b="1">
                        <a:solidFill>
                          <a:srgbClr val="143E6F"/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6A-40CB-9C85-AE999A282653}"/>
                </c:ext>
              </c:extLst>
            </c:dLbl>
            <c:dLbl>
              <c:idx val="2"/>
              <c:layout>
                <c:manualLayout>
                  <c:x val="-6.2406999510523739E-2"/>
                  <c:y val="-0.2601290684624018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6A-40CB-9C85-AE999A2826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2164</c:v>
                </c:pt>
                <c:pt idx="1">
                  <c:v>1458</c:v>
                </c:pt>
                <c:pt idx="2">
                  <c:v>3243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6A-40CB-9C85-AE999A282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9C-4946-9941-37E8A3A69576}"/>
              </c:ext>
            </c:extLst>
          </c:dPt>
          <c:dPt>
            <c:idx val="1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9C-4946-9941-37E8A3A69576}"/>
              </c:ext>
            </c:extLst>
          </c:dPt>
          <c:dPt>
            <c:idx val="2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9C-4946-9941-37E8A3A695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9C-4946-9941-37E8A3A69576}"/>
              </c:ext>
            </c:extLst>
          </c:dPt>
          <c:dLbls>
            <c:dLbl>
              <c:idx val="0"/>
              <c:layout>
                <c:manualLayout>
                  <c:x val="0.16085678740414414"/>
                  <c:y val="-8.9983164983171516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9C-4946-9941-37E8A3A69576}"/>
                </c:ext>
              </c:extLst>
            </c:dLbl>
            <c:dLbl>
              <c:idx val="1"/>
              <c:layout>
                <c:manualLayout>
                  <c:x val="-9.6151696851036056E-2"/>
                  <c:y val="0.133844837261503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 b="1">
                        <a:solidFill>
                          <a:srgbClr val="143E6F"/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9C-4946-9941-37E8A3A69576}"/>
                </c:ext>
              </c:extLst>
            </c:dLbl>
            <c:dLbl>
              <c:idx val="2"/>
              <c:layout>
                <c:manualLayout>
                  <c:x val="-0.13752121063795072"/>
                  <c:y val="-2.8507295173961875E-2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39C-4946-9941-37E8A3A695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2828</c:v>
                </c:pt>
                <c:pt idx="1">
                  <c:v>1004</c:v>
                </c:pt>
                <c:pt idx="2">
                  <c:v>1626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9C-4946-9941-37E8A3A69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2D-4A60-B7D7-664115055422}"/>
              </c:ext>
            </c:extLst>
          </c:dPt>
          <c:dPt>
            <c:idx val="1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2D-4A60-B7D7-664115055422}"/>
              </c:ext>
            </c:extLst>
          </c:dPt>
          <c:dPt>
            <c:idx val="2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2D-4A60-B7D7-6641150554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D-4A60-B7D7-664115055422}"/>
              </c:ext>
            </c:extLst>
          </c:dPt>
          <c:dLbls>
            <c:dLbl>
              <c:idx val="0"/>
              <c:layout>
                <c:manualLayout>
                  <c:x val="0.16085678740414414"/>
                  <c:y val="-8.9983164983171516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52D-4A60-B7D7-664115055422}"/>
                </c:ext>
              </c:extLst>
            </c:dLbl>
            <c:dLbl>
              <c:idx val="1"/>
              <c:layout>
                <c:manualLayout>
                  <c:x val="-9.6151696851036056E-2"/>
                  <c:y val="0.133844837261503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 b="1">
                        <a:solidFill>
                          <a:srgbClr val="143E6F"/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52D-4A60-B7D7-664115055422}"/>
                </c:ext>
              </c:extLst>
            </c:dLbl>
            <c:dLbl>
              <c:idx val="2"/>
              <c:layout>
                <c:manualLayout>
                  <c:x val="-0.13752121063795072"/>
                  <c:y val="-2.8507295173961875E-2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52D-4A60-B7D7-6641150554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9684</c:v>
                </c:pt>
                <c:pt idx="1">
                  <c:v>2471</c:v>
                </c:pt>
                <c:pt idx="2">
                  <c:v>5839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D-4A60-B7D7-664115055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66527981726219"/>
          <c:y val="9.4570707070707069E-2"/>
          <c:w val="0.57903002121063796"/>
          <c:h val="0.79660493827160495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A1-40EC-B261-182DED241920}"/>
              </c:ext>
            </c:extLst>
          </c:dPt>
          <c:dPt>
            <c:idx val="1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A1-40EC-B261-182DED241920}"/>
              </c:ext>
            </c:extLst>
          </c:dPt>
          <c:dPt>
            <c:idx val="2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A1-40EC-B261-182DED2419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A1-40EC-B261-182DED241920}"/>
              </c:ext>
            </c:extLst>
          </c:dPt>
          <c:dLbls>
            <c:dLbl>
              <c:idx val="0"/>
              <c:layout>
                <c:manualLayout>
                  <c:x val="0.16085678740414414"/>
                  <c:y val="-8.9983164983171516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A1-40EC-B261-182DED241920}"/>
                </c:ext>
              </c:extLst>
            </c:dLbl>
            <c:dLbl>
              <c:idx val="1"/>
              <c:layout>
                <c:manualLayout>
                  <c:x val="-0.11687285854136074"/>
                  <c:y val="0.101774130190796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A1-40EC-B261-182DED241920}"/>
                </c:ext>
              </c:extLst>
            </c:dLbl>
            <c:dLbl>
              <c:idx val="2"/>
              <c:layout>
                <c:manualLayout>
                  <c:x val="-0.13752121063795072"/>
                  <c:y val="-2.8507295173961875E-2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 b="1">
                        <a:solidFill>
                          <a:srgbClr val="143E6F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A1-40EC-B261-182DED241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2828</c:v>
                </c:pt>
                <c:pt idx="1">
                  <c:v>1004</c:v>
                </c:pt>
                <c:pt idx="2">
                  <c:v>1626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A1-40EC-B261-182DED241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7F-46C8-826B-846104CFACA8}"/>
              </c:ext>
            </c:extLst>
          </c:dPt>
          <c:dPt>
            <c:idx val="1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7F-46C8-826B-846104CFACA8}"/>
              </c:ext>
            </c:extLst>
          </c:dPt>
          <c:dPt>
            <c:idx val="2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7F-46C8-826B-846104CFAC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7F-46C8-826B-846104CFACA8}"/>
              </c:ext>
            </c:extLst>
          </c:dPt>
          <c:dLbls>
            <c:dLbl>
              <c:idx val="0"/>
              <c:layout>
                <c:manualLayout>
                  <c:x val="0.11164402838962301"/>
                  <c:y val="-0.161253367003367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E7F-46C8-826B-846104CFACA8}"/>
                </c:ext>
              </c:extLst>
            </c:dLbl>
            <c:dLbl>
              <c:idx val="1"/>
              <c:layout>
                <c:manualLayout>
                  <c:x val="9.8109193995757779E-2"/>
                  <c:y val="0.116027777777777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7F-46C8-826B-846104CFACA8}"/>
                </c:ext>
              </c:extLst>
            </c:dLbl>
            <c:dLbl>
              <c:idx val="2"/>
              <c:layout>
                <c:manualLayout>
                  <c:x val="-7.5357725566976674E-2"/>
                  <c:y val="-0.26725589225589225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 b="1">
                        <a:solidFill>
                          <a:srgbClr val="143E6F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E7F-46C8-826B-846104CFAC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2164</c:v>
                </c:pt>
                <c:pt idx="1">
                  <c:v>1458</c:v>
                </c:pt>
                <c:pt idx="2">
                  <c:v>3243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7F-46C8-826B-846104CFA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Auftragsbestand</c:v>
                </c:pt>
              </c:strCache>
            </c:strRef>
          </c:tx>
          <c:explosion val="6"/>
          <c:dPt>
            <c:idx val="0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4-424B-9D33-E42D6702C16B}"/>
              </c:ext>
            </c:extLst>
          </c:dPt>
          <c:dPt>
            <c:idx val="1"/>
            <c:bubble3D val="0"/>
            <c:explosion val="0"/>
            <c:spPr>
              <a:solidFill>
                <a:schemeClr val="bg1">
                  <a:lumMod val="85000"/>
                </a:schemeClr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4-424B-9D33-E42D6702C16B}"/>
              </c:ext>
            </c:extLst>
          </c:dPt>
          <c:dPt>
            <c:idx val="2"/>
            <c:bubble3D val="0"/>
            <c:explosion val="0"/>
            <c:spPr>
              <a:solidFill>
                <a:srgbClr val="143E6F"/>
              </a:solidFill>
              <a:ln w="635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4-424B-9D33-E42D6702C1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4-424B-9D33-E42D6702C16B}"/>
              </c:ext>
            </c:extLst>
          </c:dPt>
          <c:dLbls>
            <c:dLbl>
              <c:idx val="0"/>
              <c:layout>
                <c:manualLayout>
                  <c:x val="0.16085678740414414"/>
                  <c:y val="-8.9983164983171516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519A97-C7BA-426B-99B9-BEA59735A395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chemeClr val="bg1">
                              <a:lumMod val="85000"/>
                            </a:schemeClr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564-424B-9D33-E42D6702C16B}"/>
                </c:ext>
              </c:extLst>
            </c:dLbl>
            <c:dLbl>
              <c:idx val="1"/>
              <c:layout>
                <c:manualLayout>
                  <c:x val="-9.6151696851036056E-2"/>
                  <c:y val="0.133844837261503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rgbClr val="143E6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9DF2EB-A47B-4433-B4AD-BCF7966F841B}" type="VALUE">
                      <a:rPr lang="en-US" sz="20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pPr>
                        <a:defRPr sz="2000">
                          <a:solidFill>
                            <a:srgbClr val="143E6F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143E6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64-424B-9D33-E42D6702C16B}"/>
                </c:ext>
              </c:extLst>
            </c:dLbl>
            <c:dLbl>
              <c:idx val="2"/>
              <c:layout>
                <c:manualLayout>
                  <c:x val="-0.13752121063795072"/>
                  <c:y val="-2.8507295173961875E-2"/>
                </c:manualLayout>
              </c:layout>
              <c:tx>
                <c:rich>
                  <a:bodyPr/>
                  <a:lstStyle/>
                  <a:p>
                    <a:fld id="{6DE1300E-87D5-4BE9-ABDC-7B39913495CA}" type="VALUE">
                      <a:rPr lang="en-US" b="1">
                        <a:solidFill>
                          <a:srgbClr val="143E6F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64-424B-9D33-E42D6702C1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BU 1</c:v>
                </c:pt>
                <c:pt idx="1">
                  <c:v>BU 2</c:v>
                </c:pt>
                <c:pt idx="2">
                  <c:v>BU 3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9684</c:v>
                </c:pt>
                <c:pt idx="1">
                  <c:v>2471</c:v>
                </c:pt>
                <c:pt idx="2">
                  <c:v>5839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64-424B-9D33-E42D6702C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50800" dir="5400000" sx="1000" sy="1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46C895-1C9C-4525-8317-DCF866527F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838" cy="496414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A0983D-CE1F-466B-933D-F552DCBA86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1"/>
            <a:ext cx="2889250" cy="496414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B3291978-270E-4C76-908B-FEE3B6277F72}" type="datetimeFigureOut">
              <a:rPr lang="en-US"/>
              <a:pPr>
                <a:defRPr/>
              </a:pPr>
              <a:t>4/14/2021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A3F831-6187-44CA-B53C-79B702CE8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633"/>
            <a:ext cx="2890838" cy="496413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9D27BA-0F94-4EC2-B839-CFF229CCB8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8633"/>
            <a:ext cx="2889250" cy="496413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E2A783C1-24EB-40CB-8F90-0ACF638D0D6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53DED3-5F85-478B-8510-C79B6EA81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008"/>
          </a:xfrm>
          <a:prstGeom prst="rect">
            <a:avLst/>
          </a:prstGeom>
        </p:spPr>
        <p:txBody>
          <a:bodyPr vert="horz" lIns="94884" tIns="47443" rIns="94884" bIns="4744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D772B0-9427-4FCA-9C69-DBC12D73AD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008"/>
          </a:xfrm>
          <a:prstGeom prst="rect">
            <a:avLst/>
          </a:prstGeom>
        </p:spPr>
        <p:txBody>
          <a:bodyPr vert="horz" lIns="94884" tIns="47443" rIns="94884" bIns="4744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A20E7F-058C-4A5E-93B7-F34770F873E3}" type="datetimeFigureOut">
              <a:rPr lang="de-DE"/>
              <a:pPr>
                <a:defRPr/>
              </a:pPr>
              <a:t>14.04.2021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36FC00CE-5E5E-4B43-8A2F-3A84553D36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3013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4" tIns="47443" rIns="94884" bIns="4744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F3F896D-C250-4E13-A47C-762F18903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1" y="4777370"/>
            <a:ext cx="5335589" cy="3909042"/>
          </a:xfrm>
          <a:prstGeom prst="rect">
            <a:avLst/>
          </a:prstGeom>
        </p:spPr>
        <p:txBody>
          <a:bodyPr vert="horz" lIns="94884" tIns="47443" rIns="94884" bIns="47443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6F63D4-FC00-4705-8C5C-4CB6FEFF64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632"/>
            <a:ext cx="2889250" cy="498008"/>
          </a:xfrm>
          <a:prstGeom prst="rect">
            <a:avLst/>
          </a:prstGeom>
        </p:spPr>
        <p:txBody>
          <a:bodyPr vert="horz" lIns="94884" tIns="47443" rIns="94884" bIns="4744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47D10D-63C5-408A-AA9A-CFA883566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8632"/>
            <a:ext cx="2889250" cy="498008"/>
          </a:xfrm>
          <a:prstGeom prst="rect">
            <a:avLst/>
          </a:prstGeom>
        </p:spPr>
        <p:txBody>
          <a:bodyPr vert="horz" lIns="94884" tIns="47443" rIns="94884" bIns="4744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ED9402C-2D1E-4D79-9079-BD146CCC07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287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F86F1-4226-4CE4-B744-C0EEE01414F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63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82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12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29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F86F1-4226-4CE4-B744-C0EEE01414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50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148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08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46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7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1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54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90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056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56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9402C-2D1E-4D79-9079-BD146CCC07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68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4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HG 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3813998-831A-406A-9DFD-9A4F171E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2609850"/>
            <a:ext cx="21314833" cy="6769100"/>
          </a:xfrm>
        </p:spPr>
        <p:txBody>
          <a:bodyPr/>
          <a:lstStyle>
            <a:lvl1pPr>
              <a:lnSpc>
                <a:spcPct val="85000"/>
              </a:lnSpc>
              <a:defRPr sz="8000">
                <a:solidFill>
                  <a:srgbClr val="FFED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C26991B5-32D2-4E27-9130-5A806A10F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35113" y="12458700"/>
            <a:ext cx="10561637" cy="376238"/>
          </a:xfrm>
        </p:spPr>
        <p:txBody>
          <a:bodyPr/>
          <a:lstStyle>
            <a:lvl1pPr>
              <a:defRPr lang="de-DE" sz="1800" baseline="0">
                <a:solidFill>
                  <a:srgbClr val="FFED00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CC2B5758-2067-435D-B4D4-4CA7F8BD591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5CEF55BC-117D-4ED5-9789-EA7FB79328FC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16D692AF-D772-4D3A-92B8-4C646F9851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8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2609850"/>
            <a:ext cx="21314833" cy="6769100"/>
          </a:xfrm>
        </p:spPr>
        <p:txBody>
          <a:bodyPr/>
          <a:lstStyle>
            <a:lvl1pPr>
              <a:lnSpc>
                <a:spcPct val="8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C5DE75-6BB3-4DA2-8945-963704FAA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41A6E5B6-6670-4290-AC50-7C2037F8C63E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5CEF55BC-117D-4ED5-9789-EA7FB79328FC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49473396-5358-457D-BF93-E09C8D6062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4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4" y="881063"/>
            <a:ext cx="21314833" cy="133191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1534585" y="2609850"/>
            <a:ext cx="21314833" cy="8496300"/>
          </a:xfrm>
        </p:spPr>
        <p:txBody>
          <a:bodyPr/>
          <a:lstStyle>
            <a:lvl1pPr marL="457200" marR="0" indent="-45720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>
                <a:solidFill>
                  <a:schemeClr val="tx2"/>
                </a:solidFill>
              </a:defRPr>
            </a:lvl1pPr>
            <a:lvl2pPr marL="1143000" indent="-457200">
              <a:buFont typeface="Arial" panose="020B0604020202020204" pitchFamily="34" charset="0"/>
              <a:buChar char="•"/>
              <a:defRPr sz="3000">
                <a:solidFill>
                  <a:schemeClr val="tx2"/>
                </a:solidFill>
              </a:defRPr>
            </a:lvl2pPr>
            <a:lvl3pPr marL="1828800" indent="-457200">
              <a:buFont typeface="Arial" panose="020B0604020202020204" pitchFamily="34" charset="0"/>
              <a:buChar char="•"/>
              <a:defRPr sz="2700">
                <a:solidFill>
                  <a:schemeClr val="tx2"/>
                </a:solidFill>
              </a:defRPr>
            </a:lvl3pPr>
            <a:lvl4pPr marL="24003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30861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40F904E3-3251-46E8-99B0-6B6A09AE4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0D6F4ECD-A7A4-4486-83BD-268A4E1E5D41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3131B6AC-44AC-4A8C-9884-A8E9781335B2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182874F6-60C7-4721-9152-6A3B154154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6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Bil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4DFA935A-4A19-42CC-997F-AA1AF9370A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6213" y="11449050"/>
            <a:ext cx="23526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24479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 flipH="1">
            <a:off x="1534584" y="8658224"/>
            <a:ext cx="7488765" cy="4176713"/>
          </a:xfrm>
          <a:prstGeom prst="round2DiagRect">
            <a:avLst>
              <a:gd name="adj1" fmla="val 10946"/>
              <a:gd name="adj2" fmla="val 0"/>
            </a:avLst>
          </a:prstGeom>
          <a:solidFill>
            <a:schemeClr val="bg1">
              <a:alpha val="75000"/>
            </a:schemeClr>
          </a:solidFill>
        </p:spPr>
        <p:txBody>
          <a:bodyPr lIns="756000" tIns="360000" rIns="432000" bIns="360000" anchor="ctr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2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A1E53D25-DCEB-4449-826F-789B921D98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489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HG-Bil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24479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 flipH="1">
            <a:off x="1534584" y="8658224"/>
            <a:ext cx="7488765" cy="4176713"/>
          </a:xfrm>
          <a:prstGeom prst="round2DiagRect">
            <a:avLst>
              <a:gd name="adj1" fmla="val 10946"/>
              <a:gd name="adj2" fmla="val 0"/>
            </a:avLst>
          </a:prstGeom>
          <a:solidFill>
            <a:schemeClr val="bg1">
              <a:alpha val="75000"/>
            </a:schemeClr>
          </a:solidFill>
        </p:spPr>
        <p:txBody>
          <a:bodyPr lIns="756000" tIns="360000" rIns="432000" bIns="360000" anchor="ctr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2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88B712F6-FA10-4303-B12F-68DC2F6E3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33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34585" y="3490469"/>
            <a:ext cx="21314833" cy="675208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EFAA4C69-6758-4F4D-9AF4-45001EA5CE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2FB9CC20-4C45-404C-9C2E-20001800E49E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03D36A15-7557-4DBC-B776-799E0F7AB206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1E13302A-B821-408B-8B3A-69EE5A5F5F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92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34583" y="2609850"/>
            <a:ext cx="10562168" cy="8496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287251" y="2609850"/>
            <a:ext cx="10562168" cy="8496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3EFB464-A4EA-499F-BE2B-78E805B74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190AA42F-E8F3-4FDA-B47A-3C747EACD562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7CA339CC-594B-4683-A076-7D3CB91B5926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0CAD7425-BD92-4709-95CA-0D62CEF112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096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21314833" cy="24479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21314833" cy="76090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F2AB0853-A2FA-42E2-B170-2FA4203CF3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3553509F-FA4B-4FC1-9961-1F9C7AAB85D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1AABB80E-4F1A-4BD7-9DEB-D63E9C44B721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AC8B4820-49F5-4F0F-8CD2-6B5EC62151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46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24479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21314833" cy="7632700"/>
          </a:xfrm>
        </p:spPr>
        <p:txBody>
          <a:bodyPr>
            <a:noAutofit/>
          </a:bodyPr>
          <a:lstStyle>
            <a:lvl1pPr marL="540000" indent="-5400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6F25275-6775-4765-8CA8-E409AD9DD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3DAF1EFF-E6E7-4A89-9B09-FFE0C7746106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C085BC7B-58B9-44DB-9890-7EB716E599B9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709DE4B5-D140-4986-B085-EFC97A02F3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827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 Lis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12287249" y="125414"/>
            <a:ext cx="11906250" cy="13465175"/>
          </a:xfrm>
          <a:custGeom>
            <a:avLst/>
            <a:gdLst>
              <a:gd name="connsiteX0" fmla="*/ 0 w 11906250"/>
              <a:gd name="connsiteY0" fmla="*/ 0 h 13465175"/>
              <a:gd name="connsiteX1" fmla="*/ 9947336 w 11906250"/>
              <a:gd name="connsiteY1" fmla="*/ 0 h 13465175"/>
              <a:gd name="connsiteX2" fmla="*/ 11906250 w 11906250"/>
              <a:gd name="connsiteY2" fmla="*/ 1958914 h 13465175"/>
              <a:gd name="connsiteX3" fmla="*/ 11906250 w 11906250"/>
              <a:gd name="connsiteY3" fmla="*/ 13465175 h 13465175"/>
              <a:gd name="connsiteX4" fmla="*/ 0 w 11906250"/>
              <a:gd name="connsiteY4" fmla="*/ 13465175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13465175">
                <a:moveTo>
                  <a:pt x="0" y="0"/>
                </a:moveTo>
                <a:lnTo>
                  <a:pt x="9947336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13465175"/>
                </a:lnTo>
                <a:lnTo>
                  <a:pt x="0" y="13465175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4194176"/>
            <a:ext cx="9025467" cy="6911974"/>
          </a:xfrm>
        </p:spPr>
        <p:txBody>
          <a:bodyPr>
            <a:noAutofit/>
          </a:bodyPr>
          <a:lstStyle>
            <a:lvl1pPr marL="540000" indent="-5400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9025467" cy="24479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C382C24-5859-400D-A339-89975D788D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54A9689E-5A1A-4AB5-9895-F73DF9F5104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4EBD99E7-187A-41C2-A629-282D012CBD43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B0C411D0-C258-4EE8-88B1-C257B04131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71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Logo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8">
            <a:extLst>
              <a:ext uri="{FF2B5EF4-FFF2-40B4-BE49-F238E27FC236}">
                <a16:creationId xmlns:a16="http://schemas.microsoft.com/office/drawing/2014/main" id="{6CFA52D1-5D6A-4E7A-9910-FD90037B87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3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540000" indent="-5400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1"/>
          </p:nvPr>
        </p:nvSpPr>
        <p:spPr>
          <a:xfrm>
            <a:off x="1534585" y="881063"/>
            <a:ext cx="9025467" cy="17287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55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12287249" y="125414"/>
            <a:ext cx="11906250" cy="13465175"/>
          </a:xfrm>
          <a:custGeom>
            <a:avLst/>
            <a:gdLst>
              <a:gd name="connsiteX0" fmla="*/ 0 w 11906250"/>
              <a:gd name="connsiteY0" fmla="*/ 0 h 13465175"/>
              <a:gd name="connsiteX1" fmla="*/ 9947336 w 11906250"/>
              <a:gd name="connsiteY1" fmla="*/ 0 h 13465175"/>
              <a:gd name="connsiteX2" fmla="*/ 11906250 w 11906250"/>
              <a:gd name="connsiteY2" fmla="*/ 1958914 h 13465175"/>
              <a:gd name="connsiteX3" fmla="*/ 11906250 w 11906250"/>
              <a:gd name="connsiteY3" fmla="*/ 13465175 h 13465175"/>
              <a:gd name="connsiteX4" fmla="*/ 0 w 11906250"/>
              <a:gd name="connsiteY4" fmla="*/ 13465175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13465175">
                <a:moveTo>
                  <a:pt x="0" y="0"/>
                </a:moveTo>
                <a:lnTo>
                  <a:pt x="9947336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13465175"/>
                </a:lnTo>
                <a:lnTo>
                  <a:pt x="0" y="13465175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757475F-C2C1-4A72-8564-13BB6CACEA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49F7B907-49A5-44BA-B560-07ECF19075AE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B25EB013-56A8-4C6F-A837-16CF29C4BFE9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2697EDE5-74DE-4A74-96BA-6E5FAB1010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195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 Text 2 Bilder HG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3"/>
          </p:nvPr>
        </p:nvSpPr>
        <p:spPr>
          <a:xfrm>
            <a:off x="12287250" y="125414"/>
            <a:ext cx="11906250" cy="6661149"/>
          </a:xfrm>
          <a:custGeom>
            <a:avLst/>
            <a:gdLst>
              <a:gd name="connsiteX0" fmla="*/ 0 w 11906250"/>
              <a:gd name="connsiteY0" fmla="*/ 0 h 6661149"/>
              <a:gd name="connsiteX1" fmla="*/ 9947334 w 11906250"/>
              <a:gd name="connsiteY1" fmla="*/ 0 h 6661149"/>
              <a:gd name="connsiteX2" fmla="*/ 11906250 w 11906250"/>
              <a:gd name="connsiteY2" fmla="*/ 1958914 h 6661149"/>
              <a:gd name="connsiteX3" fmla="*/ 11906250 w 11906250"/>
              <a:gd name="connsiteY3" fmla="*/ 6661149 h 6661149"/>
              <a:gd name="connsiteX4" fmla="*/ 0 w 11906250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6661149">
                <a:moveTo>
                  <a:pt x="0" y="0"/>
                </a:moveTo>
                <a:lnTo>
                  <a:pt x="9947334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A7DE26C-133A-4807-BD7E-148B8749B5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6D356759-AD46-4625-A194-C5F43F1AD1FC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28775F3F-123B-4D60-AA1C-7EC29709BEB8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23E93A-8A19-4919-8870-BAF66E10F6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02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ubheader  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/>
          </p:nvPr>
        </p:nvSpPr>
        <p:spPr>
          <a:xfrm>
            <a:off x="1534585" y="7786688"/>
            <a:ext cx="9025467" cy="24558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idx="14"/>
          </p:nvPr>
        </p:nvSpPr>
        <p:spPr>
          <a:xfrm>
            <a:off x="1534585" y="2748756"/>
            <a:ext cx="9025467" cy="2449513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12287250" y="125414"/>
            <a:ext cx="11906250" cy="6661149"/>
          </a:xfrm>
          <a:custGeom>
            <a:avLst/>
            <a:gdLst>
              <a:gd name="connsiteX0" fmla="*/ 0 w 11906250"/>
              <a:gd name="connsiteY0" fmla="*/ 0 h 6661149"/>
              <a:gd name="connsiteX1" fmla="*/ 9947334 w 11906250"/>
              <a:gd name="connsiteY1" fmla="*/ 0 h 6661149"/>
              <a:gd name="connsiteX2" fmla="*/ 11906250 w 11906250"/>
              <a:gd name="connsiteY2" fmla="*/ 1958914 h 6661149"/>
              <a:gd name="connsiteX3" fmla="*/ 11906250 w 11906250"/>
              <a:gd name="connsiteY3" fmla="*/ 6661149 h 6661149"/>
              <a:gd name="connsiteX4" fmla="*/ 0 w 11906250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6661149">
                <a:moveTo>
                  <a:pt x="0" y="0"/>
                </a:moveTo>
                <a:lnTo>
                  <a:pt x="9947334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FE0D906-0DE7-44C4-A686-807CAB2B0FD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004BC55C-86AE-48C0-9295-C99B795B73D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034A3A61-6E03-4B2C-A69E-D6431C945DD4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2" name="Grafik 8">
            <a:extLst>
              <a:ext uri="{FF2B5EF4-FFF2-40B4-BE49-F238E27FC236}">
                <a16:creationId xmlns:a16="http://schemas.microsoft.com/office/drawing/2014/main" id="{CF5B4B44-7039-498C-B6D9-98ECAC62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642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9"/>
          </p:nvPr>
        </p:nvSpPr>
        <p:spPr>
          <a:xfrm>
            <a:off x="12287250" y="125414"/>
            <a:ext cx="6002338" cy="6661150"/>
          </a:xfrm>
          <a:custGeom>
            <a:avLst/>
            <a:gdLst>
              <a:gd name="connsiteX0" fmla="*/ 0 w 6002338"/>
              <a:gd name="connsiteY0" fmla="*/ 0 h 6661150"/>
              <a:gd name="connsiteX1" fmla="*/ 6002338 w 6002338"/>
              <a:gd name="connsiteY1" fmla="*/ 0 h 6661150"/>
              <a:gd name="connsiteX2" fmla="*/ 6002338 w 6002338"/>
              <a:gd name="connsiteY2" fmla="*/ 6661150 h 6661150"/>
              <a:gd name="connsiteX3" fmla="*/ 0 w 6002338"/>
              <a:gd name="connsiteY3" fmla="*/ 6661150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338" h="6661150">
                <a:moveTo>
                  <a:pt x="0" y="0"/>
                </a:moveTo>
                <a:lnTo>
                  <a:pt x="6002338" y="0"/>
                </a:lnTo>
                <a:lnTo>
                  <a:pt x="6002338" y="6661150"/>
                </a:lnTo>
                <a:lnTo>
                  <a:pt x="0" y="6661150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1" name="Bildplatzhalter 20"/>
          <p:cNvSpPr>
            <a:spLocks noGrp="1"/>
          </p:cNvSpPr>
          <p:nvPr>
            <p:ph type="pic" sz="quarter" idx="20"/>
          </p:nvPr>
        </p:nvSpPr>
        <p:spPr>
          <a:xfrm>
            <a:off x="18432461" y="125415"/>
            <a:ext cx="5761038" cy="6661149"/>
          </a:xfrm>
          <a:custGeom>
            <a:avLst/>
            <a:gdLst>
              <a:gd name="connsiteX0" fmla="*/ 0 w 5761038"/>
              <a:gd name="connsiteY0" fmla="*/ 0 h 6661149"/>
              <a:gd name="connsiteX1" fmla="*/ 3802122 w 5761038"/>
              <a:gd name="connsiteY1" fmla="*/ 0 h 6661149"/>
              <a:gd name="connsiteX2" fmla="*/ 5761038 w 5761038"/>
              <a:gd name="connsiteY2" fmla="*/ 1958914 h 6661149"/>
              <a:gd name="connsiteX3" fmla="*/ 5761038 w 5761038"/>
              <a:gd name="connsiteY3" fmla="*/ 6661149 h 6661149"/>
              <a:gd name="connsiteX4" fmla="*/ 0 w 5761038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1038" h="6661149">
                <a:moveTo>
                  <a:pt x="0" y="0"/>
                </a:moveTo>
                <a:lnTo>
                  <a:pt x="3802122" y="0"/>
                </a:lnTo>
                <a:cubicBezTo>
                  <a:pt x="4884002" y="0"/>
                  <a:pt x="5761038" y="877036"/>
                  <a:pt x="5761038" y="1958914"/>
                </a:cubicBezTo>
                <a:lnTo>
                  <a:pt x="5761038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9E3D2BF-4401-48E1-AD38-89AFAB0FF29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6C139022-E1AA-4E4A-99AE-0F1B4FC8968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1AE58F31-39EE-4EFF-943C-5DFF50771932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6CEF1932-2B67-4478-A832-5E5252066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14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Nummernlist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20"/>
          </p:nvPr>
        </p:nvSpPr>
        <p:spPr>
          <a:xfrm>
            <a:off x="12287250" y="125414"/>
            <a:ext cx="6002338" cy="6661150"/>
          </a:xfrm>
          <a:custGeom>
            <a:avLst/>
            <a:gdLst>
              <a:gd name="connsiteX0" fmla="*/ 0 w 6002338"/>
              <a:gd name="connsiteY0" fmla="*/ 0 h 6661150"/>
              <a:gd name="connsiteX1" fmla="*/ 6002338 w 6002338"/>
              <a:gd name="connsiteY1" fmla="*/ 0 h 6661150"/>
              <a:gd name="connsiteX2" fmla="*/ 6002338 w 6002338"/>
              <a:gd name="connsiteY2" fmla="*/ 6661150 h 6661150"/>
              <a:gd name="connsiteX3" fmla="*/ 0 w 6002338"/>
              <a:gd name="connsiteY3" fmla="*/ 6661150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338" h="6661150">
                <a:moveTo>
                  <a:pt x="0" y="0"/>
                </a:moveTo>
                <a:lnTo>
                  <a:pt x="6002338" y="0"/>
                </a:lnTo>
                <a:lnTo>
                  <a:pt x="6002338" y="6661150"/>
                </a:lnTo>
                <a:lnTo>
                  <a:pt x="0" y="6661150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21"/>
          </p:nvPr>
        </p:nvSpPr>
        <p:spPr>
          <a:xfrm>
            <a:off x="18432461" y="125415"/>
            <a:ext cx="5761038" cy="6661149"/>
          </a:xfrm>
          <a:custGeom>
            <a:avLst/>
            <a:gdLst>
              <a:gd name="connsiteX0" fmla="*/ 0 w 5761038"/>
              <a:gd name="connsiteY0" fmla="*/ 0 h 6661149"/>
              <a:gd name="connsiteX1" fmla="*/ 3802122 w 5761038"/>
              <a:gd name="connsiteY1" fmla="*/ 0 h 6661149"/>
              <a:gd name="connsiteX2" fmla="*/ 5761038 w 5761038"/>
              <a:gd name="connsiteY2" fmla="*/ 1958914 h 6661149"/>
              <a:gd name="connsiteX3" fmla="*/ 5761038 w 5761038"/>
              <a:gd name="connsiteY3" fmla="*/ 6661149 h 6661149"/>
              <a:gd name="connsiteX4" fmla="*/ 0 w 5761038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1038" h="6661149">
                <a:moveTo>
                  <a:pt x="0" y="0"/>
                </a:moveTo>
                <a:lnTo>
                  <a:pt x="3802122" y="0"/>
                </a:lnTo>
                <a:cubicBezTo>
                  <a:pt x="4884002" y="0"/>
                  <a:pt x="5761038" y="877036"/>
                  <a:pt x="5761038" y="1958914"/>
                </a:cubicBezTo>
                <a:lnTo>
                  <a:pt x="5761038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1"/>
            <a:ext cx="9025467" cy="7632700"/>
          </a:xfrm>
        </p:spPr>
        <p:txBody>
          <a:bodyPr>
            <a:noAutofit/>
          </a:bodyPr>
          <a:lstStyle>
            <a:lvl1pPr marL="540000" marR="0" indent="-54000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6"/>
          </p:nvPr>
        </p:nvSpPr>
        <p:spPr>
          <a:xfrm>
            <a:off x="12287249" y="6246563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22"/>
          </p:nvPr>
        </p:nvSpPr>
        <p:spPr>
          <a:xfrm>
            <a:off x="18432461" y="6246563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idx="23"/>
          </p:nvPr>
        </p:nvSpPr>
        <p:spPr>
          <a:xfrm>
            <a:off x="12287249" y="13042651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E5EE78C-1405-4BA5-9A08-0F9240EEBDB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F6CC645B-50D1-4CA9-841E-89C91EF4D80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F80A9A83-B65B-4A95-9E59-FFB87722DC3B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5" name="Grafik 8">
            <a:extLst>
              <a:ext uri="{FF2B5EF4-FFF2-40B4-BE49-F238E27FC236}">
                <a16:creationId xmlns:a16="http://schemas.microsoft.com/office/drawing/2014/main" id="{102E4BAB-56E2-4DD8-A0CB-8455DAD89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432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190500" y="4338637"/>
            <a:ext cx="24002999" cy="9251951"/>
          </a:xfrm>
          <a:custGeom>
            <a:avLst/>
            <a:gdLst>
              <a:gd name="connsiteX0" fmla="*/ 0 w 24002999"/>
              <a:gd name="connsiteY0" fmla="*/ 0 h 9251951"/>
              <a:gd name="connsiteX1" fmla="*/ 24002999 w 24002999"/>
              <a:gd name="connsiteY1" fmla="*/ 0 h 9251951"/>
              <a:gd name="connsiteX2" fmla="*/ 24002999 w 24002999"/>
              <a:gd name="connsiteY2" fmla="*/ 9251951 h 9251951"/>
              <a:gd name="connsiteX3" fmla="*/ 1958914 w 24002999"/>
              <a:gd name="connsiteY3" fmla="*/ 9251951 h 9251951"/>
              <a:gd name="connsiteX4" fmla="*/ 0 w 24002999"/>
              <a:gd name="connsiteY4" fmla="*/ 7293037 h 92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2999" h="9251951">
                <a:moveTo>
                  <a:pt x="0" y="0"/>
                </a:moveTo>
                <a:lnTo>
                  <a:pt x="24002999" y="0"/>
                </a:lnTo>
                <a:lnTo>
                  <a:pt x="24002999" y="9251951"/>
                </a:lnTo>
                <a:lnTo>
                  <a:pt x="1958914" y="9251951"/>
                </a:lnTo>
                <a:cubicBezTo>
                  <a:pt x="877036" y="9251951"/>
                  <a:pt x="0" y="8374915"/>
                  <a:pt x="0" y="729303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3" y="2609851"/>
            <a:ext cx="5952068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2"/>
          </p:nvPr>
        </p:nvSpPr>
        <p:spPr>
          <a:xfrm>
            <a:off x="9215967" y="2609851"/>
            <a:ext cx="5952067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3"/>
          </p:nvPr>
        </p:nvSpPr>
        <p:spPr>
          <a:xfrm>
            <a:off x="16897351" y="2609851"/>
            <a:ext cx="5952067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8DC940-8315-4F05-9BDD-8A4A0247E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429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Bilder 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35"/>
          <p:cNvSpPr>
            <a:spLocks noGrp="1"/>
          </p:cNvSpPr>
          <p:nvPr>
            <p:ph type="pic" sz="quarter" idx="21"/>
          </p:nvPr>
        </p:nvSpPr>
        <p:spPr>
          <a:xfrm>
            <a:off x="1534583" y="2609851"/>
            <a:ext cx="10799338" cy="4176713"/>
          </a:xfrm>
          <a:custGeom>
            <a:avLst/>
            <a:gdLst>
              <a:gd name="connsiteX0" fmla="*/ 0 w 10799338"/>
              <a:gd name="connsiteY0" fmla="*/ 0 h 4176713"/>
              <a:gd name="connsiteX1" fmla="*/ 10799338 w 10799338"/>
              <a:gd name="connsiteY1" fmla="*/ 0 h 4176713"/>
              <a:gd name="connsiteX2" fmla="*/ 10799338 w 10799338"/>
              <a:gd name="connsiteY2" fmla="*/ 4176713 h 4176713"/>
              <a:gd name="connsiteX3" fmla="*/ 0 w 10799338"/>
              <a:gd name="connsiteY3" fmla="*/ 4176713 h 417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9338" h="4176713">
                <a:moveTo>
                  <a:pt x="0" y="0"/>
                </a:moveTo>
                <a:lnTo>
                  <a:pt x="10799338" y="0"/>
                </a:lnTo>
                <a:lnTo>
                  <a:pt x="10799338" y="4176713"/>
                </a:lnTo>
                <a:lnTo>
                  <a:pt x="0" y="4176713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38" name="Bildplatzhalter 37"/>
          <p:cNvSpPr>
            <a:spLocks noGrp="1"/>
          </p:cNvSpPr>
          <p:nvPr>
            <p:ph type="pic" sz="quarter" idx="23"/>
          </p:nvPr>
        </p:nvSpPr>
        <p:spPr>
          <a:xfrm>
            <a:off x="1534585" y="6929437"/>
            <a:ext cx="10799339" cy="4176712"/>
          </a:xfrm>
          <a:custGeom>
            <a:avLst/>
            <a:gdLst>
              <a:gd name="connsiteX0" fmla="*/ 0 w 10799339"/>
              <a:gd name="connsiteY0" fmla="*/ 0 h 4176712"/>
              <a:gd name="connsiteX1" fmla="*/ 10799339 w 10799339"/>
              <a:gd name="connsiteY1" fmla="*/ 0 h 4176712"/>
              <a:gd name="connsiteX2" fmla="*/ 10799339 w 10799339"/>
              <a:gd name="connsiteY2" fmla="*/ 4176712 h 4176712"/>
              <a:gd name="connsiteX3" fmla="*/ 1416078 w 10799339"/>
              <a:gd name="connsiteY3" fmla="*/ 4176712 h 4176712"/>
              <a:gd name="connsiteX4" fmla="*/ 0 w 10799339"/>
              <a:gd name="connsiteY4" fmla="*/ 2760634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9339" h="4176712">
                <a:moveTo>
                  <a:pt x="0" y="0"/>
                </a:moveTo>
                <a:lnTo>
                  <a:pt x="10799339" y="0"/>
                </a:lnTo>
                <a:lnTo>
                  <a:pt x="10799339" y="4176712"/>
                </a:lnTo>
                <a:lnTo>
                  <a:pt x="1416078" y="4176712"/>
                </a:lnTo>
                <a:cubicBezTo>
                  <a:pt x="634000" y="4176712"/>
                  <a:pt x="0" y="3542712"/>
                  <a:pt x="0" y="276063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41" name="Bildplatzhalter 40"/>
          <p:cNvSpPr>
            <a:spLocks noGrp="1"/>
          </p:cNvSpPr>
          <p:nvPr>
            <p:ph type="pic" sz="quarter" idx="24"/>
          </p:nvPr>
        </p:nvSpPr>
        <p:spPr>
          <a:xfrm>
            <a:off x="12476797" y="6929438"/>
            <a:ext cx="10372618" cy="4176712"/>
          </a:xfrm>
          <a:custGeom>
            <a:avLst/>
            <a:gdLst>
              <a:gd name="connsiteX0" fmla="*/ 0 w 10372618"/>
              <a:gd name="connsiteY0" fmla="*/ 0 h 4176712"/>
              <a:gd name="connsiteX1" fmla="*/ 10372618 w 10372618"/>
              <a:gd name="connsiteY1" fmla="*/ 0 h 4176712"/>
              <a:gd name="connsiteX2" fmla="*/ 10372618 w 10372618"/>
              <a:gd name="connsiteY2" fmla="*/ 4176712 h 4176712"/>
              <a:gd name="connsiteX3" fmla="*/ 0 w 10372618"/>
              <a:gd name="connsiteY3" fmla="*/ 4176712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2618" h="4176712">
                <a:moveTo>
                  <a:pt x="0" y="0"/>
                </a:moveTo>
                <a:lnTo>
                  <a:pt x="10372618" y="0"/>
                </a:lnTo>
                <a:lnTo>
                  <a:pt x="10372618" y="4176712"/>
                </a:lnTo>
                <a:lnTo>
                  <a:pt x="0" y="4176712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37" name="Bildplatzhalter 36"/>
          <p:cNvSpPr>
            <a:spLocks noGrp="1"/>
          </p:cNvSpPr>
          <p:nvPr>
            <p:ph type="pic" sz="quarter" idx="22"/>
          </p:nvPr>
        </p:nvSpPr>
        <p:spPr>
          <a:xfrm>
            <a:off x="12476798" y="2609851"/>
            <a:ext cx="10372618" cy="4176713"/>
          </a:xfrm>
          <a:custGeom>
            <a:avLst/>
            <a:gdLst>
              <a:gd name="connsiteX0" fmla="*/ 0 w 10372618"/>
              <a:gd name="connsiteY0" fmla="*/ 0 h 4176713"/>
              <a:gd name="connsiteX1" fmla="*/ 8956542 w 10372618"/>
              <a:gd name="connsiteY1" fmla="*/ 0 h 4176713"/>
              <a:gd name="connsiteX2" fmla="*/ 10372618 w 10372618"/>
              <a:gd name="connsiteY2" fmla="*/ 1416078 h 4176713"/>
              <a:gd name="connsiteX3" fmla="*/ 10372618 w 10372618"/>
              <a:gd name="connsiteY3" fmla="*/ 4176713 h 4176713"/>
              <a:gd name="connsiteX4" fmla="*/ 0 w 10372618"/>
              <a:gd name="connsiteY4" fmla="*/ 4176713 h 417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618" h="4176713">
                <a:moveTo>
                  <a:pt x="0" y="0"/>
                </a:moveTo>
                <a:lnTo>
                  <a:pt x="8956542" y="0"/>
                </a:lnTo>
                <a:cubicBezTo>
                  <a:pt x="9738618" y="0"/>
                  <a:pt x="10372618" y="634000"/>
                  <a:pt x="10372618" y="1416078"/>
                </a:cubicBezTo>
                <a:lnTo>
                  <a:pt x="10372618" y="4176713"/>
                </a:lnTo>
                <a:lnTo>
                  <a:pt x="0" y="4176713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2" name="Textplatzhalter 2"/>
          <p:cNvSpPr>
            <a:spLocks noGrp="1"/>
          </p:cNvSpPr>
          <p:nvPr>
            <p:ph type="body" idx="17"/>
          </p:nvPr>
        </p:nvSpPr>
        <p:spPr>
          <a:xfrm>
            <a:off x="12287251" y="2609851"/>
            <a:ext cx="10562167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idx="18"/>
          </p:nvPr>
        </p:nvSpPr>
        <p:spPr>
          <a:xfrm>
            <a:off x="1534058" y="2609851"/>
            <a:ext cx="10562693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idx="19"/>
          </p:nvPr>
        </p:nvSpPr>
        <p:spPr>
          <a:xfrm>
            <a:off x="12476797" y="6920767"/>
            <a:ext cx="10372091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idx="20"/>
          </p:nvPr>
        </p:nvSpPr>
        <p:spPr>
          <a:xfrm>
            <a:off x="1534058" y="7002462"/>
            <a:ext cx="10753192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1A3B0443-A678-43FF-85B0-FDC804F97C1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B1059940-BFBB-416E-A7FC-656BFF29CAE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CE6E0A26-D75D-4167-ABC6-05726F34FC2D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3" name="Grafik 8">
            <a:extLst>
              <a:ext uri="{FF2B5EF4-FFF2-40B4-BE49-F238E27FC236}">
                <a16:creationId xmlns:a16="http://schemas.microsoft.com/office/drawing/2014/main" id="{89C99E8E-0C30-4D9A-93C2-8512D9B74A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076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ubheader  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/>
          <p:cNvSpPr>
            <a:spLocks noGrp="1"/>
          </p:cNvSpPr>
          <p:nvPr>
            <p:ph type="pic" sz="quarter" idx="12"/>
          </p:nvPr>
        </p:nvSpPr>
        <p:spPr>
          <a:xfrm>
            <a:off x="15936667" y="2609851"/>
            <a:ext cx="6912751" cy="4176713"/>
          </a:xfr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3"/>
          </p:nvPr>
        </p:nvSpPr>
        <p:spPr>
          <a:xfrm>
            <a:off x="8640234" y="2609851"/>
            <a:ext cx="7103533" cy="4176713"/>
          </a:xfr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534584" y="2609851"/>
            <a:ext cx="6912749" cy="4176713"/>
          </a:xfr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1534585" y="8658226"/>
            <a:ext cx="6913033" cy="15843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5"/>
          </p:nvPr>
        </p:nvSpPr>
        <p:spPr>
          <a:xfrm>
            <a:off x="1534585" y="7794626"/>
            <a:ext cx="6913033" cy="7207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16"/>
          </p:nvPr>
        </p:nvSpPr>
        <p:spPr>
          <a:xfrm>
            <a:off x="8640234" y="8658226"/>
            <a:ext cx="7103533" cy="15843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idx="17"/>
          </p:nvPr>
        </p:nvSpPr>
        <p:spPr>
          <a:xfrm>
            <a:off x="8640234" y="7794626"/>
            <a:ext cx="7103532" cy="7207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idx="18"/>
          </p:nvPr>
        </p:nvSpPr>
        <p:spPr>
          <a:xfrm>
            <a:off x="15936385" y="8658226"/>
            <a:ext cx="6913033" cy="15843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idx="19"/>
          </p:nvPr>
        </p:nvSpPr>
        <p:spPr>
          <a:xfrm>
            <a:off x="15936385" y="7794626"/>
            <a:ext cx="6913033" cy="72072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D443AD87-7BB1-4E18-921D-256EE37B08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A48F4732-F867-4DD5-8BA7-0A9912E1120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‹Nr.› </a:t>
            </a:r>
          </a:p>
        </p:txBody>
      </p:sp>
      <p:pic>
        <p:nvPicPr>
          <p:cNvPr id="15" name="Grafik 8">
            <a:extLst>
              <a:ext uri="{FF2B5EF4-FFF2-40B4-BE49-F238E27FC236}">
                <a16:creationId xmlns:a16="http://schemas.microsoft.com/office/drawing/2014/main" id="{6FA0E6EA-B755-46D4-8FBC-3486D7B6F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76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 Smartart Gel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martArt-Platzhalter 21"/>
          <p:cNvSpPr>
            <a:spLocks noGrp="1"/>
          </p:cNvSpPr>
          <p:nvPr>
            <p:ph type="dgm" sz="quarter" idx="10"/>
          </p:nvPr>
        </p:nvSpPr>
        <p:spPr>
          <a:xfrm>
            <a:off x="1534585" y="3473449"/>
            <a:ext cx="21314833" cy="7777163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Klicken Sie auf das Symbol, um die SmartArt-Grafik hinzuzufügen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0D0D4DA-25A7-47A1-98F6-8773BC6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8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6570B4EC-8710-4D98-ACF0-6445A5DE45E2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37E81075-542B-4DF4-A1C6-40448CC25A23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1CE0B417-1423-498C-A475-D5F330612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6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en Gelb">
    <p:bg>
      <p:bgPr>
        <a:solidFill>
          <a:srgbClr val="FFE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8">
            <a:extLst>
              <a:ext uri="{FF2B5EF4-FFF2-40B4-BE49-F238E27FC236}">
                <a16:creationId xmlns:a16="http://schemas.microsoft.com/office/drawing/2014/main" id="{8DF391A3-077D-4A77-B84C-9B29D13C5B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199254"/>
            <a:ext cx="9218083" cy="1642574"/>
          </a:xfrm>
        </p:spPr>
        <p:txBody>
          <a:bodyPr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0" b="1" spc="-350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idx="15"/>
          </p:nvPr>
        </p:nvSpPr>
        <p:spPr>
          <a:xfrm>
            <a:off x="1534583" y="2415518"/>
            <a:ext cx="9218084" cy="726587"/>
          </a:xfrm>
        </p:spPr>
        <p:txBody>
          <a:bodyPr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6"/>
          </p:nvPr>
        </p:nvSpPr>
        <p:spPr>
          <a:xfrm>
            <a:off x="1534583" y="4873700"/>
            <a:ext cx="9218084" cy="67151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26"/>
          </p:nvPr>
        </p:nvSpPr>
        <p:spPr>
          <a:xfrm>
            <a:off x="13632392" y="3199254"/>
            <a:ext cx="9218083" cy="1642574"/>
          </a:xfrm>
        </p:spPr>
        <p:txBody>
          <a:bodyPr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0" b="1" spc="-350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idx="27"/>
          </p:nvPr>
        </p:nvSpPr>
        <p:spPr>
          <a:xfrm>
            <a:off x="13632390" y="2415518"/>
            <a:ext cx="9218084" cy="726587"/>
          </a:xfrm>
        </p:spPr>
        <p:txBody>
          <a:bodyPr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idx="28"/>
          </p:nvPr>
        </p:nvSpPr>
        <p:spPr>
          <a:xfrm>
            <a:off x="13632390" y="4873700"/>
            <a:ext cx="9218084" cy="67151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idx="29"/>
          </p:nvPr>
        </p:nvSpPr>
        <p:spPr>
          <a:xfrm>
            <a:off x="1534585" y="8513763"/>
            <a:ext cx="9218083" cy="1642574"/>
          </a:xfrm>
        </p:spPr>
        <p:txBody>
          <a:bodyPr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0" b="1" spc="-350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idx="30"/>
          </p:nvPr>
        </p:nvSpPr>
        <p:spPr>
          <a:xfrm>
            <a:off x="1534583" y="7730027"/>
            <a:ext cx="9218084" cy="726587"/>
          </a:xfrm>
        </p:spPr>
        <p:txBody>
          <a:bodyPr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idx="31"/>
          </p:nvPr>
        </p:nvSpPr>
        <p:spPr>
          <a:xfrm>
            <a:off x="1534583" y="10188209"/>
            <a:ext cx="9218084" cy="67151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idx="32"/>
          </p:nvPr>
        </p:nvSpPr>
        <p:spPr>
          <a:xfrm>
            <a:off x="13632392" y="8513763"/>
            <a:ext cx="9218083" cy="1642574"/>
          </a:xfrm>
        </p:spPr>
        <p:txBody>
          <a:bodyPr anchorCtr="1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0" b="1" spc="-350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idx="33"/>
          </p:nvPr>
        </p:nvSpPr>
        <p:spPr>
          <a:xfrm>
            <a:off x="13632390" y="7730027"/>
            <a:ext cx="9218084" cy="726587"/>
          </a:xfrm>
        </p:spPr>
        <p:txBody>
          <a:bodyPr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idx="34"/>
          </p:nvPr>
        </p:nvSpPr>
        <p:spPr>
          <a:xfrm>
            <a:off x="13632390" y="10188209"/>
            <a:ext cx="9218084" cy="67151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A9FAB8C9-C6A3-4398-A710-63704B10267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1535113" y="12458700"/>
            <a:ext cx="10561637" cy="376238"/>
          </a:xfrm>
        </p:spPr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43B9CE81-340B-4438-B3AF-B6130EA40B9E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● Seite </a:t>
            </a:r>
            <a:fld id="{04AA3E42-B0FE-48ED-842B-C4908D5ED16A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0685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Titel Logo Fußze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CD46D-26C6-4E19-A304-278F51EAB7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CC2B5758-2067-435D-B4D4-4CA7F8BD591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CF6B7815-9655-4F05-8D32-79424812E708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374D8114-9CD9-48DB-A927-18A8B2DA7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4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ckdaten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6" y="881064"/>
            <a:ext cx="15170149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6"/>
          </p:nvPr>
        </p:nvSpPr>
        <p:spPr>
          <a:xfrm>
            <a:off x="1534583" y="3473450"/>
            <a:ext cx="15170151" cy="76327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18241964" y="125415"/>
            <a:ext cx="5951536" cy="6661149"/>
          </a:xfrm>
          <a:custGeom>
            <a:avLst/>
            <a:gdLst>
              <a:gd name="connsiteX0" fmla="*/ 0 w 5951536"/>
              <a:gd name="connsiteY0" fmla="*/ 0 h 6661149"/>
              <a:gd name="connsiteX1" fmla="*/ 3992620 w 5951536"/>
              <a:gd name="connsiteY1" fmla="*/ 0 h 6661149"/>
              <a:gd name="connsiteX2" fmla="*/ 5951536 w 5951536"/>
              <a:gd name="connsiteY2" fmla="*/ 1958914 h 6661149"/>
              <a:gd name="connsiteX3" fmla="*/ 5951536 w 5951536"/>
              <a:gd name="connsiteY3" fmla="*/ 6661149 h 6661149"/>
              <a:gd name="connsiteX4" fmla="*/ 0 w 5951536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1536" h="6661149">
                <a:moveTo>
                  <a:pt x="0" y="0"/>
                </a:moveTo>
                <a:lnTo>
                  <a:pt x="3992620" y="0"/>
                </a:lnTo>
                <a:cubicBezTo>
                  <a:pt x="5074500" y="0"/>
                  <a:pt x="5951536" y="877036"/>
                  <a:pt x="5951536" y="1958914"/>
                </a:cubicBezTo>
                <a:lnTo>
                  <a:pt x="5951536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18241963" y="6929439"/>
            <a:ext cx="5951536" cy="6661151"/>
          </a:xfrm>
          <a:custGeom>
            <a:avLst/>
            <a:gdLst>
              <a:gd name="connsiteX0" fmla="*/ 0 w 5951536"/>
              <a:gd name="connsiteY0" fmla="*/ 0 h 6661151"/>
              <a:gd name="connsiteX1" fmla="*/ 5951536 w 5951536"/>
              <a:gd name="connsiteY1" fmla="*/ 0 h 6661151"/>
              <a:gd name="connsiteX2" fmla="*/ 5951536 w 5951536"/>
              <a:gd name="connsiteY2" fmla="*/ 6661151 h 6661151"/>
              <a:gd name="connsiteX3" fmla="*/ 0 w 5951536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536" h="6661151">
                <a:moveTo>
                  <a:pt x="0" y="0"/>
                </a:moveTo>
                <a:lnTo>
                  <a:pt x="5951536" y="0"/>
                </a:lnTo>
                <a:lnTo>
                  <a:pt x="5951536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D8E1D43-FC56-4C2E-B0F0-799CD94F3BD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25BE393A-EDE5-4E40-957A-CF29BC329777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CFFCADF3-4BBC-4FCB-A158-A65017A8EB90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90242E96-7451-4D82-970F-F3E70EFDEC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230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pezial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4609253" y="3328988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1534584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idx="17"/>
          </p:nvPr>
        </p:nvSpPr>
        <p:spPr>
          <a:xfrm>
            <a:off x="4609253" y="5058348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idx="19"/>
          </p:nvPr>
        </p:nvSpPr>
        <p:spPr>
          <a:xfrm>
            <a:off x="4609253" y="6786563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idx="21"/>
          </p:nvPr>
        </p:nvSpPr>
        <p:spPr>
          <a:xfrm>
            <a:off x="4609253" y="8514335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idx="23"/>
          </p:nvPr>
        </p:nvSpPr>
        <p:spPr>
          <a:xfrm>
            <a:off x="4609253" y="10243123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5"/>
          </p:nvPr>
        </p:nvSpPr>
        <p:spPr>
          <a:xfrm flipH="1">
            <a:off x="1535113" y="3328988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24"/>
          </p:nvPr>
        </p:nvSpPr>
        <p:spPr>
          <a:xfrm flipH="1">
            <a:off x="1535113" y="5057775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25"/>
          </p:nvPr>
        </p:nvSpPr>
        <p:spPr>
          <a:xfrm flipH="1">
            <a:off x="1535113" y="6786562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26"/>
          </p:nvPr>
        </p:nvSpPr>
        <p:spPr>
          <a:xfrm flipH="1">
            <a:off x="1535113" y="8513762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27"/>
          </p:nvPr>
        </p:nvSpPr>
        <p:spPr>
          <a:xfrm flipH="1">
            <a:off x="1535113" y="10242549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CE74A04A-03A7-4724-985E-BD496FF4CE4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463906A0-FFD5-453A-AE79-384834D06992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F5C978BE-5DA3-4E26-A1C4-C4D4F9B365F8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5" name="Grafik 8">
            <a:extLst>
              <a:ext uri="{FF2B5EF4-FFF2-40B4-BE49-F238E27FC236}">
                <a16:creationId xmlns:a16="http://schemas.microsoft.com/office/drawing/2014/main" id="{6A73E9DE-288C-461F-9208-1F5759404C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777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 Zitat Gel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 flipH="1">
            <a:off x="1536138" y="2609850"/>
            <a:ext cx="9216000" cy="5184775"/>
          </a:xfrm>
          <a:prstGeom prst="round2DiagRect">
            <a:avLst>
              <a:gd name="adj1" fmla="val 12377"/>
              <a:gd name="adj2" fmla="val 0"/>
            </a:avLst>
          </a:prstGeom>
          <a:ln w="146050">
            <a:noFill/>
          </a:ln>
        </p:spPr>
        <p:txBody>
          <a:bodyPr lIns="756000" tIns="360000" rIns="432000" bIns="360000"/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1730D4F-B0F4-4306-9883-956557565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35113" y="12453938"/>
            <a:ext cx="7488237" cy="381000"/>
          </a:xfrm>
        </p:spPr>
        <p:txBody>
          <a:bodyPr/>
          <a:lstStyle>
            <a:lvl1pPr algn="l">
              <a:defRPr sz="1800" baseline="0">
                <a:solidFill>
                  <a:schemeClr val="accent4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13AB30AA-CAFF-4012-9002-58A5D5B6D9AF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‹Nr.› 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67F707D1-EDDD-4F64-93D0-BBA46BF89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408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 Zitat Blau">
    <p:bg>
      <p:bgPr>
        <a:solidFill>
          <a:srgbClr val="FFE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 flipH="1">
            <a:off x="1536138" y="2609850"/>
            <a:ext cx="9216000" cy="5184775"/>
          </a:xfrm>
          <a:prstGeom prst="round2DiagRect">
            <a:avLst>
              <a:gd name="adj1" fmla="val 12377"/>
              <a:gd name="adj2" fmla="val 0"/>
            </a:avLst>
          </a:prstGeom>
          <a:ln w="146050">
            <a:noFill/>
          </a:ln>
        </p:spPr>
        <p:txBody>
          <a:bodyPr lIns="756000" tIns="360000" rIns="432000" bIns="360000"/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D4774A-BD91-4247-A94B-9D7CB43386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E6FFC652-9577-431C-9B09-8AF9C9E95D27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AEB9E736-751D-40D8-B79F-2D27BCDC2649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E7D0B0F4-9544-41C5-97A9-9002781B46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35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 Powered by POR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0">
            <a:extLst>
              <a:ext uri="{FF2B5EF4-FFF2-40B4-BE49-F238E27FC236}">
                <a16:creationId xmlns:a16="http://schemas.microsoft.com/office/drawing/2014/main" id="{6B116EB9-A5CE-44E4-9743-256B9A236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0098" y="4729162"/>
            <a:ext cx="7543802" cy="42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08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 Danke">
    <p:bg>
      <p:bgPr>
        <a:solidFill>
          <a:srgbClr val="FFE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34585" y="2609850"/>
            <a:ext cx="21314833" cy="4176713"/>
          </a:xfrm>
        </p:spPr>
        <p:txBody>
          <a:bodyPr/>
          <a:lstStyle>
            <a:lvl1pPr>
              <a:defRPr sz="8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6"/>
          </p:nvPr>
        </p:nvSpPr>
        <p:spPr>
          <a:xfrm>
            <a:off x="1534584" y="7794626"/>
            <a:ext cx="10562167" cy="504031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C56D7EA3-27B8-497D-B212-530CC682A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54945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HG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6155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ild editier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4D44F2AF-6B20-4E54-B404-87102F02A2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6213" y="11449050"/>
            <a:ext cx="23526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 flipH="1">
            <a:off x="1536138" y="2244436"/>
            <a:ext cx="9252000" cy="3821402"/>
          </a:xfrm>
          <a:prstGeom prst="round2DiagRect">
            <a:avLst/>
          </a:prstGeom>
          <a:ln w="146050">
            <a:solidFill>
              <a:schemeClr val="accent4"/>
            </a:solidFill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84039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Gelb HG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1C970E71-5B5A-4890-BB16-169EF7F86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06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lau HG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FA64C481-0A68-4181-ADD5-34FA7E90B8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16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HG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pic>
        <p:nvPicPr>
          <p:cNvPr id="4" name="Grafik 8">
            <a:extLst>
              <a:ext uri="{FF2B5EF4-FFF2-40B4-BE49-F238E27FC236}">
                <a16:creationId xmlns:a16="http://schemas.microsoft.com/office/drawing/2014/main" id="{998D69D0-A7A4-40F9-A66F-7E660B900F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4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HG 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7314AA9A-90E4-4773-B705-B5ED4972BF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889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 Bil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FEE9F4D2-3A4C-4BE5-90FB-AFF51D50D3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6213" y="11449050"/>
            <a:ext cx="23526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24479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 flipH="1">
            <a:off x="1534584" y="8658224"/>
            <a:ext cx="7488765" cy="4176713"/>
          </a:xfrm>
          <a:prstGeom prst="round2DiagRect">
            <a:avLst>
              <a:gd name="adj1" fmla="val 10946"/>
              <a:gd name="adj2" fmla="val 0"/>
            </a:avLst>
          </a:prstGeom>
          <a:solidFill>
            <a:schemeClr val="bg1">
              <a:alpha val="75000"/>
            </a:schemeClr>
          </a:solidFill>
        </p:spPr>
        <p:txBody>
          <a:bodyPr lIns="756000" tIns="360000" rIns="432000" bIns="360000" anchor="ctr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2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2236C8C3-816D-4F8B-9EE5-4892A924E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778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 HG-Bil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24479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 flipH="1">
            <a:off x="1534584" y="8658224"/>
            <a:ext cx="7488765" cy="4176713"/>
          </a:xfrm>
          <a:prstGeom prst="round2DiagRect">
            <a:avLst>
              <a:gd name="adj1" fmla="val 10946"/>
              <a:gd name="adj2" fmla="val 0"/>
            </a:avLst>
          </a:prstGeom>
          <a:solidFill>
            <a:schemeClr val="bg1">
              <a:alpha val="75000"/>
            </a:schemeClr>
          </a:solidFill>
        </p:spPr>
        <p:txBody>
          <a:bodyPr lIns="756000" tIns="360000" rIns="432000" bIns="360000" anchor="ctr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tx2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69241613-A050-450C-A18C-49700BAB96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823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 Lis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12287249" y="125414"/>
            <a:ext cx="11906250" cy="13465175"/>
          </a:xfrm>
          <a:custGeom>
            <a:avLst/>
            <a:gdLst>
              <a:gd name="connsiteX0" fmla="*/ 0 w 11906250"/>
              <a:gd name="connsiteY0" fmla="*/ 0 h 13465175"/>
              <a:gd name="connsiteX1" fmla="*/ 9947336 w 11906250"/>
              <a:gd name="connsiteY1" fmla="*/ 0 h 13465175"/>
              <a:gd name="connsiteX2" fmla="*/ 11906250 w 11906250"/>
              <a:gd name="connsiteY2" fmla="*/ 1958914 h 13465175"/>
              <a:gd name="connsiteX3" fmla="*/ 11906250 w 11906250"/>
              <a:gd name="connsiteY3" fmla="*/ 13465175 h 13465175"/>
              <a:gd name="connsiteX4" fmla="*/ 0 w 11906250"/>
              <a:gd name="connsiteY4" fmla="*/ 13465175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13465175">
                <a:moveTo>
                  <a:pt x="0" y="0"/>
                </a:moveTo>
                <a:lnTo>
                  <a:pt x="9947336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13465175"/>
                </a:lnTo>
                <a:lnTo>
                  <a:pt x="0" y="13465175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4194176"/>
            <a:ext cx="9025467" cy="6911974"/>
          </a:xfrm>
        </p:spPr>
        <p:txBody>
          <a:bodyPr>
            <a:noAutofit/>
          </a:bodyPr>
          <a:lstStyle>
            <a:lvl1pPr marL="540000" indent="-5400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9025467" cy="24479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381E39A-DC3F-49D1-81A2-A1A7B457A8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BBAC86E8-3CE5-443C-9E86-7989617CB3CA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99A061C0-4C7E-44C9-B34E-4833B4D73E37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CE64EC18-C351-413E-BED7-338DCFDC2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730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al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540000" indent="-540000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1"/>
          </p:nvPr>
        </p:nvSpPr>
        <p:spPr>
          <a:xfrm>
            <a:off x="1534585" y="881063"/>
            <a:ext cx="9025467" cy="17287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55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12287249" y="125414"/>
            <a:ext cx="11906250" cy="13465175"/>
          </a:xfrm>
          <a:custGeom>
            <a:avLst/>
            <a:gdLst>
              <a:gd name="connsiteX0" fmla="*/ 0 w 11906250"/>
              <a:gd name="connsiteY0" fmla="*/ 0 h 13465175"/>
              <a:gd name="connsiteX1" fmla="*/ 9947336 w 11906250"/>
              <a:gd name="connsiteY1" fmla="*/ 0 h 13465175"/>
              <a:gd name="connsiteX2" fmla="*/ 11906250 w 11906250"/>
              <a:gd name="connsiteY2" fmla="*/ 1958914 h 13465175"/>
              <a:gd name="connsiteX3" fmla="*/ 11906250 w 11906250"/>
              <a:gd name="connsiteY3" fmla="*/ 13465175 h 13465175"/>
              <a:gd name="connsiteX4" fmla="*/ 0 w 11906250"/>
              <a:gd name="connsiteY4" fmla="*/ 13465175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13465175">
                <a:moveTo>
                  <a:pt x="0" y="0"/>
                </a:moveTo>
                <a:lnTo>
                  <a:pt x="9947336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13465175"/>
                </a:lnTo>
                <a:lnTo>
                  <a:pt x="0" y="13465175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81F22191-122C-472F-BF70-B1D64EC31D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C055DC79-5715-4798-BC83-3073B28BAAE5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726C0289-975A-4FDC-A439-536C843AE28E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C5E68F93-44BA-4CB9-A573-2D24FC12F0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90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 Text 2 Bilder HG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3"/>
          </p:nvPr>
        </p:nvSpPr>
        <p:spPr>
          <a:xfrm>
            <a:off x="12287250" y="125414"/>
            <a:ext cx="11906250" cy="6661149"/>
          </a:xfrm>
          <a:custGeom>
            <a:avLst/>
            <a:gdLst>
              <a:gd name="connsiteX0" fmla="*/ 0 w 11906250"/>
              <a:gd name="connsiteY0" fmla="*/ 0 h 6661149"/>
              <a:gd name="connsiteX1" fmla="*/ 9947334 w 11906250"/>
              <a:gd name="connsiteY1" fmla="*/ 0 h 6661149"/>
              <a:gd name="connsiteX2" fmla="*/ 11906250 w 11906250"/>
              <a:gd name="connsiteY2" fmla="*/ 1958914 h 6661149"/>
              <a:gd name="connsiteX3" fmla="*/ 11906250 w 11906250"/>
              <a:gd name="connsiteY3" fmla="*/ 6661149 h 6661149"/>
              <a:gd name="connsiteX4" fmla="*/ 0 w 11906250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6661149">
                <a:moveTo>
                  <a:pt x="0" y="0"/>
                </a:moveTo>
                <a:lnTo>
                  <a:pt x="9947334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0D37E91-FE48-4405-84ED-9939C12CD6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7F814D84-D77B-4784-9EC7-A456239CF77B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6DB9BB65-5789-4ED2-9AEE-92526BCC2F3C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9FB50D-255D-48EC-BD13-8803E6D28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377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ubheader  Tex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/>
          </p:nvPr>
        </p:nvSpPr>
        <p:spPr>
          <a:xfrm>
            <a:off x="1534585" y="7786688"/>
            <a:ext cx="9025467" cy="24558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idx="14"/>
          </p:nvPr>
        </p:nvSpPr>
        <p:spPr>
          <a:xfrm>
            <a:off x="1534585" y="2748756"/>
            <a:ext cx="9025467" cy="2449513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>
          <a:xfrm>
            <a:off x="12287250" y="125414"/>
            <a:ext cx="11906250" cy="6661149"/>
          </a:xfrm>
          <a:custGeom>
            <a:avLst/>
            <a:gdLst>
              <a:gd name="connsiteX0" fmla="*/ 0 w 11906250"/>
              <a:gd name="connsiteY0" fmla="*/ 0 h 6661149"/>
              <a:gd name="connsiteX1" fmla="*/ 9947334 w 11906250"/>
              <a:gd name="connsiteY1" fmla="*/ 0 h 6661149"/>
              <a:gd name="connsiteX2" fmla="*/ 11906250 w 11906250"/>
              <a:gd name="connsiteY2" fmla="*/ 1958914 h 6661149"/>
              <a:gd name="connsiteX3" fmla="*/ 11906250 w 11906250"/>
              <a:gd name="connsiteY3" fmla="*/ 6661149 h 6661149"/>
              <a:gd name="connsiteX4" fmla="*/ 0 w 11906250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0" h="6661149">
                <a:moveTo>
                  <a:pt x="0" y="0"/>
                </a:moveTo>
                <a:lnTo>
                  <a:pt x="9947334" y="0"/>
                </a:lnTo>
                <a:cubicBezTo>
                  <a:pt x="11029214" y="0"/>
                  <a:pt x="11906250" y="877036"/>
                  <a:pt x="11906250" y="1958914"/>
                </a:cubicBezTo>
                <a:lnTo>
                  <a:pt x="11906250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/>
              <a:t>Bild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481583-4780-491C-B995-FCD1BFD7C52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959473CC-F71E-427D-AA1A-4393596CDC5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42AEA774-8B47-4B89-ADA9-4CA9D59176AE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2" name="Grafik 8">
            <a:extLst>
              <a:ext uri="{FF2B5EF4-FFF2-40B4-BE49-F238E27FC236}">
                <a16:creationId xmlns:a16="http://schemas.microsoft.com/office/drawing/2014/main" id="{4482846D-B8FE-4317-9A8D-CB5C117F2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33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2" name="Bildplatzhalter 21"/>
          <p:cNvSpPr>
            <a:spLocks noGrp="1"/>
          </p:cNvSpPr>
          <p:nvPr>
            <p:ph type="pic" sz="quarter" idx="19"/>
          </p:nvPr>
        </p:nvSpPr>
        <p:spPr>
          <a:xfrm>
            <a:off x="12287250" y="125414"/>
            <a:ext cx="6002338" cy="6661150"/>
          </a:xfrm>
          <a:custGeom>
            <a:avLst/>
            <a:gdLst>
              <a:gd name="connsiteX0" fmla="*/ 0 w 6002338"/>
              <a:gd name="connsiteY0" fmla="*/ 0 h 6661150"/>
              <a:gd name="connsiteX1" fmla="*/ 6002338 w 6002338"/>
              <a:gd name="connsiteY1" fmla="*/ 0 h 6661150"/>
              <a:gd name="connsiteX2" fmla="*/ 6002338 w 6002338"/>
              <a:gd name="connsiteY2" fmla="*/ 6661150 h 6661150"/>
              <a:gd name="connsiteX3" fmla="*/ 0 w 6002338"/>
              <a:gd name="connsiteY3" fmla="*/ 6661150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338" h="6661150">
                <a:moveTo>
                  <a:pt x="0" y="0"/>
                </a:moveTo>
                <a:lnTo>
                  <a:pt x="6002338" y="0"/>
                </a:lnTo>
                <a:lnTo>
                  <a:pt x="6002338" y="6661150"/>
                </a:lnTo>
                <a:lnTo>
                  <a:pt x="0" y="6661150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1" name="Bildplatzhalter 20"/>
          <p:cNvSpPr>
            <a:spLocks noGrp="1"/>
          </p:cNvSpPr>
          <p:nvPr>
            <p:ph type="pic" sz="quarter" idx="20"/>
          </p:nvPr>
        </p:nvSpPr>
        <p:spPr>
          <a:xfrm>
            <a:off x="18432461" y="125415"/>
            <a:ext cx="5761038" cy="6661149"/>
          </a:xfrm>
          <a:custGeom>
            <a:avLst/>
            <a:gdLst>
              <a:gd name="connsiteX0" fmla="*/ 0 w 5761038"/>
              <a:gd name="connsiteY0" fmla="*/ 0 h 6661149"/>
              <a:gd name="connsiteX1" fmla="*/ 3802122 w 5761038"/>
              <a:gd name="connsiteY1" fmla="*/ 0 h 6661149"/>
              <a:gd name="connsiteX2" fmla="*/ 5761038 w 5761038"/>
              <a:gd name="connsiteY2" fmla="*/ 1958914 h 6661149"/>
              <a:gd name="connsiteX3" fmla="*/ 5761038 w 5761038"/>
              <a:gd name="connsiteY3" fmla="*/ 6661149 h 6661149"/>
              <a:gd name="connsiteX4" fmla="*/ 0 w 5761038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1038" h="6661149">
                <a:moveTo>
                  <a:pt x="0" y="0"/>
                </a:moveTo>
                <a:lnTo>
                  <a:pt x="3802122" y="0"/>
                </a:lnTo>
                <a:cubicBezTo>
                  <a:pt x="4884002" y="0"/>
                  <a:pt x="5761038" y="877036"/>
                  <a:pt x="5761038" y="1958914"/>
                </a:cubicBezTo>
                <a:lnTo>
                  <a:pt x="5761038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0"/>
            <a:ext cx="9025467" cy="7632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3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73F250A1-FC97-4CF3-9035-711AC299D67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B7349481-1031-4BAF-A792-A41F94E61B1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3651D74C-CFC2-47FE-921F-727778A76AEF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85ED56B7-E4C0-450E-A642-536465C856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675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Nummernlist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12287249" y="6929438"/>
            <a:ext cx="11906250" cy="6661151"/>
          </a:xfrm>
          <a:custGeom>
            <a:avLst/>
            <a:gdLst>
              <a:gd name="connsiteX0" fmla="*/ 0 w 11906250"/>
              <a:gd name="connsiteY0" fmla="*/ 0 h 6661151"/>
              <a:gd name="connsiteX1" fmla="*/ 11906250 w 11906250"/>
              <a:gd name="connsiteY1" fmla="*/ 0 h 6661151"/>
              <a:gd name="connsiteX2" fmla="*/ 11906250 w 11906250"/>
              <a:gd name="connsiteY2" fmla="*/ 6661151 h 6661151"/>
              <a:gd name="connsiteX3" fmla="*/ 0 w 11906250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50" h="6661151">
                <a:moveTo>
                  <a:pt x="0" y="0"/>
                </a:moveTo>
                <a:lnTo>
                  <a:pt x="11906250" y="0"/>
                </a:lnTo>
                <a:lnTo>
                  <a:pt x="11906250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20"/>
          </p:nvPr>
        </p:nvSpPr>
        <p:spPr>
          <a:xfrm>
            <a:off x="12287250" y="125414"/>
            <a:ext cx="6002338" cy="6661150"/>
          </a:xfrm>
          <a:custGeom>
            <a:avLst/>
            <a:gdLst>
              <a:gd name="connsiteX0" fmla="*/ 0 w 6002338"/>
              <a:gd name="connsiteY0" fmla="*/ 0 h 6661150"/>
              <a:gd name="connsiteX1" fmla="*/ 6002338 w 6002338"/>
              <a:gd name="connsiteY1" fmla="*/ 0 h 6661150"/>
              <a:gd name="connsiteX2" fmla="*/ 6002338 w 6002338"/>
              <a:gd name="connsiteY2" fmla="*/ 6661150 h 6661150"/>
              <a:gd name="connsiteX3" fmla="*/ 0 w 6002338"/>
              <a:gd name="connsiteY3" fmla="*/ 6661150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2338" h="6661150">
                <a:moveTo>
                  <a:pt x="0" y="0"/>
                </a:moveTo>
                <a:lnTo>
                  <a:pt x="6002338" y="0"/>
                </a:lnTo>
                <a:lnTo>
                  <a:pt x="6002338" y="6661150"/>
                </a:lnTo>
                <a:lnTo>
                  <a:pt x="0" y="6661150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21"/>
          </p:nvPr>
        </p:nvSpPr>
        <p:spPr>
          <a:xfrm>
            <a:off x="18432461" y="125415"/>
            <a:ext cx="5761038" cy="6661149"/>
          </a:xfrm>
          <a:custGeom>
            <a:avLst/>
            <a:gdLst>
              <a:gd name="connsiteX0" fmla="*/ 0 w 5761038"/>
              <a:gd name="connsiteY0" fmla="*/ 0 h 6661149"/>
              <a:gd name="connsiteX1" fmla="*/ 3802122 w 5761038"/>
              <a:gd name="connsiteY1" fmla="*/ 0 h 6661149"/>
              <a:gd name="connsiteX2" fmla="*/ 5761038 w 5761038"/>
              <a:gd name="connsiteY2" fmla="*/ 1958914 h 6661149"/>
              <a:gd name="connsiteX3" fmla="*/ 5761038 w 5761038"/>
              <a:gd name="connsiteY3" fmla="*/ 6661149 h 6661149"/>
              <a:gd name="connsiteX4" fmla="*/ 0 w 5761038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1038" h="6661149">
                <a:moveTo>
                  <a:pt x="0" y="0"/>
                </a:moveTo>
                <a:lnTo>
                  <a:pt x="3802122" y="0"/>
                </a:lnTo>
                <a:cubicBezTo>
                  <a:pt x="4884002" y="0"/>
                  <a:pt x="5761038" y="877036"/>
                  <a:pt x="5761038" y="1958914"/>
                </a:cubicBezTo>
                <a:lnTo>
                  <a:pt x="5761038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5" y="3473451"/>
            <a:ext cx="9025467" cy="7632700"/>
          </a:xfrm>
        </p:spPr>
        <p:txBody>
          <a:bodyPr>
            <a:noAutofit/>
          </a:bodyPr>
          <a:lstStyle>
            <a:lvl1pPr marL="540000" marR="0" indent="-540000" algn="l" defTabSz="13716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534585" y="881063"/>
            <a:ext cx="9025467" cy="17287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6"/>
          </p:nvPr>
        </p:nvSpPr>
        <p:spPr>
          <a:xfrm>
            <a:off x="12287249" y="6246563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22"/>
          </p:nvPr>
        </p:nvSpPr>
        <p:spPr>
          <a:xfrm>
            <a:off x="18432461" y="6246563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idx="23"/>
          </p:nvPr>
        </p:nvSpPr>
        <p:spPr>
          <a:xfrm>
            <a:off x="12287249" y="13042651"/>
            <a:ext cx="540000" cy="54000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1" baseline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5D985939-7876-4D97-8AFA-4A70F716525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4ECC670F-A56E-4060-A405-3398D0BEBC2C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D27F8850-CA47-4D5F-A7BD-F5416C74F676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5" name="Grafik 8">
            <a:extLst>
              <a:ext uri="{FF2B5EF4-FFF2-40B4-BE49-F238E27FC236}">
                <a16:creationId xmlns:a16="http://schemas.microsoft.com/office/drawing/2014/main" id="{71E5DD8F-6244-46A7-B42F-842E9CF08F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99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ext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190500" y="4338637"/>
            <a:ext cx="24002999" cy="9251951"/>
          </a:xfrm>
          <a:custGeom>
            <a:avLst/>
            <a:gdLst>
              <a:gd name="connsiteX0" fmla="*/ 0 w 24002999"/>
              <a:gd name="connsiteY0" fmla="*/ 0 h 9251951"/>
              <a:gd name="connsiteX1" fmla="*/ 24002999 w 24002999"/>
              <a:gd name="connsiteY1" fmla="*/ 0 h 9251951"/>
              <a:gd name="connsiteX2" fmla="*/ 24002999 w 24002999"/>
              <a:gd name="connsiteY2" fmla="*/ 9251951 h 9251951"/>
              <a:gd name="connsiteX3" fmla="*/ 1958914 w 24002999"/>
              <a:gd name="connsiteY3" fmla="*/ 9251951 h 9251951"/>
              <a:gd name="connsiteX4" fmla="*/ 0 w 24002999"/>
              <a:gd name="connsiteY4" fmla="*/ 7293037 h 92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2999" h="9251951">
                <a:moveTo>
                  <a:pt x="0" y="0"/>
                </a:moveTo>
                <a:lnTo>
                  <a:pt x="24002999" y="0"/>
                </a:lnTo>
                <a:lnTo>
                  <a:pt x="24002999" y="9251951"/>
                </a:lnTo>
                <a:lnTo>
                  <a:pt x="1958914" y="9251951"/>
                </a:lnTo>
                <a:cubicBezTo>
                  <a:pt x="877036" y="9251951"/>
                  <a:pt x="0" y="8374915"/>
                  <a:pt x="0" y="729303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583" y="2609851"/>
            <a:ext cx="5952068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2"/>
          </p:nvPr>
        </p:nvSpPr>
        <p:spPr>
          <a:xfrm>
            <a:off x="9215967" y="2609851"/>
            <a:ext cx="5952067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3"/>
          </p:nvPr>
        </p:nvSpPr>
        <p:spPr>
          <a:xfrm>
            <a:off x="16897351" y="2609851"/>
            <a:ext cx="5952067" cy="1584325"/>
          </a:xfrm>
        </p:spPr>
        <p:txBody>
          <a:bodyPr anchor="b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581F368-C9CC-49A7-9058-3CEA764648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75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editier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935EC858-F6B4-4625-A1DD-06ED4F3F1D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6213" y="11449050"/>
            <a:ext cx="23526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190500" y="125413"/>
            <a:ext cx="24003000" cy="13465175"/>
          </a:xfrm>
          <a:custGeom>
            <a:avLst/>
            <a:gdLst>
              <a:gd name="connsiteX0" fmla="*/ 0 w 24003000"/>
              <a:gd name="connsiteY0" fmla="*/ 0 h 13465175"/>
              <a:gd name="connsiteX1" fmla="*/ 22044086 w 24003000"/>
              <a:gd name="connsiteY1" fmla="*/ 0 h 13465175"/>
              <a:gd name="connsiteX2" fmla="*/ 24003000 w 24003000"/>
              <a:gd name="connsiteY2" fmla="*/ 1958914 h 13465175"/>
              <a:gd name="connsiteX3" fmla="*/ 24003000 w 24003000"/>
              <a:gd name="connsiteY3" fmla="*/ 13465175 h 13465175"/>
              <a:gd name="connsiteX4" fmla="*/ 1958914 w 24003000"/>
              <a:gd name="connsiteY4" fmla="*/ 13465175 h 13465175"/>
              <a:gd name="connsiteX5" fmla="*/ 0 w 24003000"/>
              <a:gd name="connsiteY5" fmla="*/ 11506261 h 134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0" h="13465175">
                <a:moveTo>
                  <a:pt x="0" y="0"/>
                </a:moveTo>
                <a:lnTo>
                  <a:pt x="22044086" y="0"/>
                </a:lnTo>
                <a:cubicBezTo>
                  <a:pt x="23125964" y="0"/>
                  <a:pt x="24003000" y="877036"/>
                  <a:pt x="24003000" y="1958914"/>
                </a:cubicBezTo>
                <a:lnTo>
                  <a:pt x="24003000" y="13465175"/>
                </a:lnTo>
                <a:lnTo>
                  <a:pt x="1958914" y="13465175"/>
                </a:lnTo>
                <a:cubicBezTo>
                  <a:pt x="877036" y="13465175"/>
                  <a:pt x="0" y="12588139"/>
                  <a:pt x="0" y="11506261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 flipH="1">
            <a:off x="1536138" y="2244436"/>
            <a:ext cx="9252000" cy="3821402"/>
          </a:xfrm>
          <a:prstGeom prst="round2DiagRect">
            <a:avLst/>
          </a:prstGeom>
          <a:ln w="146050">
            <a:solidFill>
              <a:schemeClr val="accent4"/>
            </a:solidFill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E3397685-7298-42AD-B757-818B6EE41F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82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4 Bilder 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35"/>
          <p:cNvSpPr>
            <a:spLocks noGrp="1"/>
          </p:cNvSpPr>
          <p:nvPr>
            <p:ph type="pic" sz="quarter" idx="21"/>
          </p:nvPr>
        </p:nvSpPr>
        <p:spPr>
          <a:xfrm>
            <a:off x="1534583" y="2609851"/>
            <a:ext cx="10799338" cy="4176713"/>
          </a:xfrm>
          <a:custGeom>
            <a:avLst/>
            <a:gdLst>
              <a:gd name="connsiteX0" fmla="*/ 0 w 10799338"/>
              <a:gd name="connsiteY0" fmla="*/ 0 h 4176713"/>
              <a:gd name="connsiteX1" fmla="*/ 10799338 w 10799338"/>
              <a:gd name="connsiteY1" fmla="*/ 0 h 4176713"/>
              <a:gd name="connsiteX2" fmla="*/ 10799338 w 10799338"/>
              <a:gd name="connsiteY2" fmla="*/ 4176713 h 4176713"/>
              <a:gd name="connsiteX3" fmla="*/ 0 w 10799338"/>
              <a:gd name="connsiteY3" fmla="*/ 4176713 h 417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9338" h="4176713">
                <a:moveTo>
                  <a:pt x="0" y="0"/>
                </a:moveTo>
                <a:lnTo>
                  <a:pt x="10799338" y="0"/>
                </a:lnTo>
                <a:lnTo>
                  <a:pt x="10799338" y="4176713"/>
                </a:lnTo>
                <a:lnTo>
                  <a:pt x="0" y="4176713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38" name="Bildplatzhalter 37"/>
          <p:cNvSpPr>
            <a:spLocks noGrp="1"/>
          </p:cNvSpPr>
          <p:nvPr>
            <p:ph type="pic" sz="quarter" idx="23"/>
          </p:nvPr>
        </p:nvSpPr>
        <p:spPr>
          <a:xfrm>
            <a:off x="1534585" y="6929437"/>
            <a:ext cx="10799339" cy="4176712"/>
          </a:xfrm>
          <a:custGeom>
            <a:avLst/>
            <a:gdLst>
              <a:gd name="connsiteX0" fmla="*/ 0 w 10799339"/>
              <a:gd name="connsiteY0" fmla="*/ 0 h 4176712"/>
              <a:gd name="connsiteX1" fmla="*/ 10799339 w 10799339"/>
              <a:gd name="connsiteY1" fmla="*/ 0 h 4176712"/>
              <a:gd name="connsiteX2" fmla="*/ 10799339 w 10799339"/>
              <a:gd name="connsiteY2" fmla="*/ 4176712 h 4176712"/>
              <a:gd name="connsiteX3" fmla="*/ 1416078 w 10799339"/>
              <a:gd name="connsiteY3" fmla="*/ 4176712 h 4176712"/>
              <a:gd name="connsiteX4" fmla="*/ 0 w 10799339"/>
              <a:gd name="connsiteY4" fmla="*/ 2760634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9339" h="4176712">
                <a:moveTo>
                  <a:pt x="0" y="0"/>
                </a:moveTo>
                <a:lnTo>
                  <a:pt x="10799339" y="0"/>
                </a:lnTo>
                <a:lnTo>
                  <a:pt x="10799339" y="4176712"/>
                </a:lnTo>
                <a:lnTo>
                  <a:pt x="1416078" y="4176712"/>
                </a:lnTo>
                <a:cubicBezTo>
                  <a:pt x="634000" y="4176712"/>
                  <a:pt x="0" y="3542712"/>
                  <a:pt x="0" y="2760634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41" name="Bildplatzhalter 40"/>
          <p:cNvSpPr>
            <a:spLocks noGrp="1"/>
          </p:cNvSpPr>
          <p:nvPr>
            <p:ph type="pic" sz="quarter" idx="24"/>
          </p:nvPr>
        </p:nvSpPr>
        <p:spPr>
          <a:xfrm>
            <a:off x="12476797" y="6929438"/>
            <a:ext cx="10372618" cy="4176712"/>
          </a:xfrm>
          <a:custGeom>
            <a:avLst/>
            <a:gdLst>
              <a:gd name="connsiteX0" fmla="*/ 0 w 10372618"/>
              <a:gd name="connsiteY0" fmla="*/ 0 h 4176712"/>
              <a:gd name="connsiteX1" fmla="*/ 10372618 w 10372618"/>
              <a:gd name="connsiteY1" fmla="*/ 0 h 4176712"/>
              <a:gd name="connsiteX2" fmla="*/ 10372618 w 10372618"/>
              <a:gd name="connsiteY2" fmla="*/ 4176712 h 4176712"/>
              <a:gd name="connsiteX3" fmla="*/ 0 w 10372618"/>
              <a:gd name="connsiteY3" fmla="*/ 4176712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2618" h="4176712">
                <a:moveTo>
                  <a:pt x="0" y="0"/>
                </a:moveTo>
                <a:lnTo>
                  <a:pt x="10372618" y="0"/>
                </a:lnTo>
                <a:lnTo>
                  <a:pt x="10372618" y="4176712"/>
                </a:lnTo>
                <a:lnTo>
                  <a:pt x="0" y="4176712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37" name="Bildplatzhalter 36"/>
          <p:cNvSpPr>
            <a:spLocks noGrp="1"/>
          </p:cNvSpPr>
          <p:nvPr>
            <p:ph type="pic" sz="quarter" idx="22"/>
          </p:nvPr>
        </p:nvSpPr>
        <p:spPr>
          <a:xfrm>
            <a:off x="12476798" y="2609851"/>
            <a:ext cx="10372618" cy="4176713"/>
          </a:xfrm>
          <a:custGeom>
            <a:avLst/>
            <a:gdLst>
              <a:gd name="connsiteX0" fmla="*/ 0 w 10372618"/>
              <a:gd name="connsiteY0" fmla="*/ 0 h 4176713"/>
              <a:gd name="connsiteX1" fmla="*/ 8956542 w 10372618"/>
              <a:gd name="connsiteY1" fmla="*/ 0 h 4176713"/>
              <a:gd name="connsiteX2" fmla="*/ 10372618 w 10372618"/>
              <a:gd name="connsiteY2" fmla="*/ 1416078 h 4176713"/>
              <a:gd name="connsiteX3" fmla="*/ 10372618 w 10372618"/>
              <a:gd name="connsiteY3" fmla="*/ 4176713 h 4176713"/>
              <a:gd name="connsiteX4" fmla="*/ 0 w 10372618"/>
              <a:gd name="connsiteY4" fmla="*/ 4176713 h 417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618" h="4176713">
                <a:moveTo>
                  <a:pt x="0" y="0"/>
                </a:moveTo>
                <a:lnTo>
                  <a:pt x="8956542" y="0"/>
                </a:lnTo>
                <a:cubicBezTo>
                  <a:pt x="9738618" y="0"/>
                  <a:pt x="10372618" y="634000"/>
                  <a:pt x="10372618" y="1416078"/>
                </a:cubicBezTo>
                <a:lnTo>
                  <a:pt x="10372618" y="4176713"/>
                </a:lnTo>
                <a:lnTo>
                  <a:pt x="0" y="4176713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22" name="Textplatzhalter 2"/>
          <p:cNvSpPr>
            <a:spLocks noGrp="1"/>
          </p:cNvSpPr>
          <p:nvPr>
            <p:ph type="body" idx="17"/>
          </p:nvPr>
        </p:nvSpPr>
        <p:spPr>
          <a:xfrm>
            <a:off x="12287251" y="2609851"/>
            <a:ext cx="10562167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idx="18"/>
          </p:nvPr>
        </p:nvSpPr>
        <p:spPr>
          <a:xfrm>
            <a:off x="1534058" y="2609851"/>
            <a:ext cx="10562693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idx="19"/>
          </p:nvPr>
        </p:nvSpPr>
        <p:spPr>
          <a:xfrm>
            <a:off x="12476797" y="6920767"/>
            <a:ext cx="10372091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idx="20"/>
          </p:nvPr>
        </p:nvSpPr>
        <p:spPr>
          <a:xfrm>
            <a:off x="1534058" y="7002462"/>
            <a:ext cx="10753192" cy="1584325"/>
          </a:xfrm>
        </p:spPr>
        <p:txBody>
          <a:bodyPr lIns="432000" tIns="432000" rIns="432000" bIns="43200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69C4118D-41AF-455E-9579-EB8B8F3A6A4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C5760CDD-DCBA-4FAB-8E34-358C9B70B14B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AB9E8036-C5A5-481E-9869-73F7B3A0C394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3" name="Grafik 8">
            <a:extLst>
              <a:ext uri="{FF2B5EF4-FFF2-40B4-BE49-F238E27FC236}">
                <a16:creationId xmlns:a16="http://schemas.microsoft.com/office/drawing/2014/main" id="{C8BEC2FD-1F34-4A8F-8ABC-B9EE6E34BA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70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ckdaten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6" y="881064"/>
            <a:ext cx="15170149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6"/>
          </p:nvPr>
        </p:nvSpPr>
        <p:spPr>
          <a:xfrm>
            <a:off x="1534583" y="3473450"/>
            <a:ext cx="15170151" cy="76327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18241964" y="125415"/>
            <a:ext cx="5951536" cy="6661149"/>
          </a:xfrm>
          <a:custGeom>
            <a:avLst/>
            <a:gdLst>
              <a:gd name="connsiteX0" fmla="*/ 0 w 5951536"/>
              <a:gd name="connsiteY0" fmla="*/ 0 h 6661149"/>
              <a:gd name="connsiteX1" fmla="*/ 3992620 w 5951536"/>
              <a:gd name="connsiteY1" fmla="*/ 0 h 6661149"/>
              <a:gd name="connsiteX2" fmla="*/ 5951536 w 5951536"/>
              <a:gd name="connsiteY2" fmla="*/ 1958914 h 6661149"/>
              <a:gd name="connsiteX3" fmla="*/ 5951536 w 5951536"/>
              <a:gd name="connsiteY3" fmla="*/ 6661149 h 6661149"/>
              <a:gd name="connsiteX4" fmla="*/ 0 w 5951536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1536" h="6661149">
                <a:moveTo>
                  <a:pt x="0" y="0"/>
                </a:moveTo>
                <a:lnTo>
                  <a:pt x="3992620" y="0"/>
                </a:lnTo>
                <a:cubicBezTo>
                  <a:pt x="5074500" y="0"/>
                  <a:pt x="5951536" y="877036"/>
                  <a:pt x="5951536" y="1958914"/>
                </a:cubicBezTo>
                <a:lnTo>
                  <a:pt x="5951536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18241963" y="6929439"/>
            <a:ext cx="5951536" cy="6661151"/>
          </a:xfrm>
          <a:custGeom>
            <a:avLst/>
            <a:gdLst>
              <a:gd name="connsiteX0" fmla="*/ 0 w 5951536"/>
              <a:gd name="connsiteY0" fmla="*/ 0 h 6661151"/>
              <a:gd name="connsiteX1" fmla="*/ 5951536 w 5951536"/>
              <a:gd name="connsiteY1" fmla="*/ 0 h 6661151"/>
              <a:gd name="connsiteX2" fmla="*/ 5951536 w 5951536"/>
              <a:gd name="connsiteY2" fmla="*/ 6661151 h 6661151"/>
              <a:gd name="connsiteX3" fmla="*/ 0 w 5951536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536" h="6661151">
                <a:moveTo>
                  <a:pt x="0" y="0"/>
                </a:moveTo>
                <a:lnTo>
                  <a:pt x="5951536" y="0"/>
                </a:lnTo>
                <a:lnTo>
                  <a:pt x="5951536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endParaRPr lang="de-DE" noProof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42D8B7FA-67AF-4776-A36D-11FC9A7D2F6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9B7B2269-C452-426D-8CEB-236C709A78C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AE25C065-258B-4E9D-8F9D-BCA264635824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6D819BCA-FC97-4F72-8087-83B829A37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14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pezial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4609253" y="3328988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1534584" y="881064"/>
            <a:ext cx="21314833" cy="15843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idx="17"/>
          </p:nvPr>
        </p:nvSpPr>
        <p:spPr>
          <a:xfrm>
            <a:off x="4609253" y="5058348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idx="19"/>
          </p:nvPr>
        </p:nvSpPr>
        <p:spPr>
          <a:xfrm>
            <a:off x="4609253" y="6786563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idx="21"/>
          </p:nvPr>
        </p:nvSpPr>
        <p:spPr>
          <a:xfrm>
            <a:off x="4609253" y="8514335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idx="23"/>
          </p:nvPr>
        </p:nvSpPr>
        <p:spPr>
          <a:xfrm>
            <a:off x="4609253" y="10243123"/>
            <a:ext cx="16703464" cy="1008062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5"/>
          </p:nvPr>
        </p:nvSpPr>
        <p:spPr>
          <a:xfrm flipH="1">
            <a:off x="1535113" y="3328988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24"/>
          </p:nvPr>
        </p:nvSpPr>
        <p:spPr>
          <a:xfrm flipH="1">
            <a:off x="1535113" y="5057775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25"/>
          </p:nvPr>
        </p:nvSpPr>
        <p:spPr>
          <a:xfrm flipH="1">
            <a:off x="1535113" y="6786562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26"/>
          </p:nvPr>
        </p:nvSpPr>
        <p:spPr>
          <a:xfrm flipH="1">
            <a:off x="1535113" y="8513762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27"/>
          </p:nvPr>
        </p:nvSpPr>
        <p:spPr>
          <a:xfrm flipH="1">
            <a:off x="1535113" y="10242549"/>
            <a:ext cx="1620000" cy="1008062"/>
          </a:xfrm>
          <a:prstGeom prst="round2DiagRect">
            <a:avLst>
              <a:gd name="adj1" fmla="val 25738"/>
              <a:gd name="adj2" fmla="val 0"/>
            </a:avLst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1793174-BC80-448E-9FBC-2204163E28F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124F9772-301F-4A6E-B48C-8ADA69EEDB8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BE7954D1-8354-4E11-87A4-8A1B83A2D525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15" name="Grafik 8">
            <a:extLst>
              <a:ext uri="{FF2B5EF4-FFF2-40B4-BE49-F238E27FC236}">
                <a16:creationId xmlns:a16="http://schemas.microsoft.com/office/drawing/2014/main" id="{632F80E3-28AE-44DE-97D0-69D5FF7307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67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folie Zitat Gel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 flipH="1">
            <a:off x="1536138" y="2609850"/>
            <a:ext cx="9216000" cy="5184775"/>
          </a:xfrm>
          <a:prstGeom prst="round2DiagRect">
            <a:avLst>
              <a:gd name="adj1" fmla="val 12377"/>
              <a:gd name="adj2" fmla="val 0"/>
            </a:avLst>
          </a:prstGeom>
          <a:ln w="146050">
            <a:noFill/>
          </a:ln>
        </p:spPr>
        <p:txBody>
          <a:bodyPr lIns="756000" tIns="360000" rIns="432000" bIns="360000"/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2E05A0C-5ABD-4B4D-8F62-AC425C7CB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35113" y="12453938"/>
            <a:ext cx="7488237" cy="381000"/>
          </a:xfrm>
        </p:spPr>
        <p:txBody>
          <a:bodyPr/>
          <a:lstStyle>
            <a:lvl1pPr algn="l">
              <a:defRPr sz="1800" baseline="0">
                <a:solidFill>
                  <a:srgbClr val="FFED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52E5AF07-DA23-4174-BBA2-780570B59336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‹Nr.› 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27630E5D-0A88-4C00-AFF6-47720A144E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856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folie Zitat Blau">
    <p:bg>
      <p:bgPr>
        <a:solidFill>
          <a:srgbClr val="FFE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 flipH="1">
            <a:off x="1536138" y="2609850"/>
            <a:ext cx="9216000" cy="5184775"/>
          </a:xfrm>
          <a:prstGeom prst="round2DiagRect">
            <a:avLst>
              <a:gd name="adj1" fmla="val 12377"/>
              <a:gd name="adj2" fmla="val 0"/>
            </a:avLst>
          </a:prstGeom>
          <a:ln w="146050">
            <a:noFill/>
          </a:ln>
        </p:spPr>
        <p:txBody>
          <a:bodyPr lIns="756000" tIns="360000" rIns="432000" bIns="360000"/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8D58EE-B942-4513-BD10-583A97B0F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67C5D078-9509-41C2-9977-53F4CB1C68E3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0A7A6063-82F0-472A-9EFC-6BAD1DECA47F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2CAF5EEA-7769-4131-B1E7-DBD5E4AD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129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weiss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7E84C-4ABC-6D40-BBC6-5528BC33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13341-A266-D14D-ABBD-0E4D93A9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noProof="0" dirty="0"/>
              <a:t>2•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7933D5-6245-2A4E-BAC8-6B2B195D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74A34A4-7CD1-4B20-AC55-0A776A930B4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1535113" y="12458700"/>
            <a:ext cx="10561637" cy="376238"/>
          </a:xfrm>
        </p:spPr>
        <p:txBody>
          <a:bodyPr/>
          <a:lstStyle>
            <a:lvl1pPr>
              <a:defRPr lang="de-DE" sz="1800" baseline="0">
                <a:solidFill>
                  <a:srgbClr val="143E6F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52708696-1671-4075-9BF3-925F877014AC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BE7954D1-8354-4E11-87A4-8A1B83A2D525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9C051E4F-07B6-42C5-A538-5FEFBF750A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05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 HG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269236F8-1EBF-41B9-979A-B5F671DAF5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5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 HG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80F2E299-6BD5-4920-A1E2-D6931078E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HG Bl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2452255" y="6525491"/>
            <a:ext cx="8299883" cy="1269135"/>
          </a:xfrm>
        </p:spPr>
        <p:txBody>
          <a:bodyPr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itel 16"/>
          <p:cNvSpPr>
            <a:spLocks noGrp="1"/>
          </p:cNvSpPr>
          <p:nvPr>
            <p:ph type="title"/>
          </p:nvPr>
        </p:nvSpPr>
        <p:spPr>
          <a:xfrm flipH="1">
            <a:off x="1535112" y="2244436"/>
            <a:ext cx="9252000" cy="3821402"/>
          </a:xfrm>
          <a:prstGeom prst="round2DiagRect">
            <a:avLst/>
          </a:prstGeom>
          <a:ln w="146050">
            <a:noFill/>
          </a:ln>
        </p:spPr>
        <p:txBody>
          <a:bodyPr lIns="756000" tIns="360000" rIns="432000" bIns="360000" rtlCol="0" anchor="ctr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52E2D0D9-3507-4E76-987F-6F38603F9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48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folie Gelb">
    <p:bg>
      <p:bgPr>
        <a:solidFill>
          <a:srgbClr val="FFE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34585" y="2609850"/>
            <a:ext cx="21314833" cy="6769100"/>
          </a:xfrm>
        </p:spPr>
        <p:txBody>
          <a:bodyPr/>
          <a:lstStyle>
            <a:lvl1pPr>
              <a:lnSpc>
                <a:spcPct val="85000"/>
              </a:lnSpc>
              <a:defRPr sz="8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C7E4A4-7164-412B-981C-DB603275EC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CC2B5758-2067-435D-B4D4-4CA7F8BD5914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C2D1905D-B142-4019-B76A-7E97C2240832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24725414-A7B1-48F4-B642-4326E796F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894DB4-9C10-4F56-950F-43614606F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113" y="12458700"/>
            <a:ext cx="10561637" cy="3762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18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Intelligentes Bauen verbindet Menschen ● </a:t>
            </a:r>
            <a:fld id="{72FC21E4-3A3D-4F2E-9A43-BC5718A6CDF9}" type="datetime1">
              <a:rPr lang="de-DE" smtClean="0"/>
              <a:pPr>
                <a:defRPr/>
              </a:pPr>
              <a:t>14.04.2021</a:t>
            </a:fld>
            <a:r>
              <a:rPr lang="de-DE" dirty="0"/>
              <a:t> ● Seite </a:t>
            </a:r>
            <a:fld id="{6459EF9C-B44C-4259-8F53-64D182CCBA18}" type="slidenum">
              <a:rPr lang="de-DE" smtClean="0"/>
              <a:pPr>
                <a:defRPr/>
              </a:pPr>
              <a:t>‹Nr.›</a:t>
            </a:fld>
            <a:r>
              <a:rPr lang="de-DE" dirty="0"/>
              <a:t> 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D4AF1ADF-8592-4AF1-A15E-30C2ADA9B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35113" y="4337050"/>
            <a:ext cx="2131377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  <a:p>
            <a:pPr lvl="4"/>
            <a:endParaRPr lang="de-DE" altLang="de-DE"/>
          </a:p>
        </p:txBody>
      </p:sp>
      <p:sp>
        <p:nvSpPr>
          <p:cNvPr id="1028" name="Titelplatzhalter 1">
            <a:extLst>
              <a:ext uri="{FF2B5EF4-FFF2-40B4-BE49-F238E27FC236}">
                <a16:creationId xmlns:a16="http://schemas.microsoft.com/office/drawing/2014/main" id="{26DAC335-56B8-471F-BF86-0A53946AE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5113" y="901700"/>
            <a:ext cx="21315362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4" name="Maske Fläche Schwarz">
            <a:extLst>
              <a:ext uri="{FF2B5EF4-FFF2-40B4-BE49-F238E27FC236}">
                <a16:creationId xmlns:a16="http://schemas.microsoft.com/office/drawing/2014/main" id="{8CE3EEE8-2CDD-45D2-B000-B59A2BBA463E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custGeom>
            <a:avLst/>
            <a:gdLst>
              <a:gd name="connsiteX0" fmla="*/ 190500 w 24384000"/>
              <a:gd name="connsiteY0" fmla="*/ 125413 h 13716000"/>
              <a:gd name="connsiteX1" fmla="*/ 190500 w 24384000"/>
              <a:gd name="connsiteY1" fmla="*/ 11625076 h 13716000"/>
              <a:gd name="connsiteX2" fmla="*/ 2156012 w 24384000"/>
              <a:gd name="connsiteY2" fmla="*/ 13590588 h 13716000"/>
              <a:gd name="connsiteX3" fmla="*/ 11795312 w 24384000"/>
              <a:gd name="connsiteY3" fmla="*/ 13590588 h 13716000"/>
              <a:gd name="connsiteX4" fmla="*/ 14554200 w 24384000"/>
              <a:gd name="connsiteY4" fmla="*/ 13590588 h 13716000"/>
              <a:gd name="connsiteX5" fmla="*/ 24193500 w 24384000"/>
              <a:gd name="connsiteY5" fmla="*/ 13590588 h 13716000"/>
              <a:gd name="connsiteX6" fmla="*/ 24193500 w 24384000"/>
              <a:gd name="connsiteY6" fmla="*/ 2090925 h 13716000"/>
              <a:gd name="connsiteX7" fmla="*/ 22227988 w 24384000"/>
              <a:gd name="connsiteY7" fmla="*/ 125413 h 13716000"/>
              <a:gd name="connsiteX8" fmla="*/ 12588688 w 24384000"/>
              <a:gd name="connsiteY8" fmla="*/ 125413 h 13716000"/>
              <a:gd name="connsiteX9" fmla="*/ 9829800 w 24384000"/>
              <a:gd name="connsiteY9" fmla="*/ 125413 h 13716000"/>
              <a:gd name="connsiteX10" fmla="*/ 0 w 24384000"/>
              <a:gd name="connsiteY10" fmla="*/ 0 h 13716000"/>
              <a:gd name="connsiteX11" fmla="*/ 24384000 w 24384000"/>
              <a:gd name="connsiteY11" fmla="*/ 0 h 13716000"/>
              <a:gd name="connsiteX12" fmla="*/ 24384000 w 24384000"/>
              <a:gd name="connsiteY12" fmla="*/ 13716000 h 13716000"/>
              <a:gd name="connsiteX13" fmla="*/ 0 w 24384000"/>
              <a:gd name="connsiteY1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4000" h="13716000">
                <a:moveTo>
                  <a:pt x="190500" y="125413"/>
                </a:moveTo>
                <a:lnTo>
                  <a:pt x="190500" y="11625076"/>
                </a:lnTo>
                <a:cubicBezTo>
                  <a:pt x="190500" y="12710598"/>
                  <a:pt x="1070490" y="13590588"/>
                  <a:pt x="2156012" y="13590588"/>
                </a:cubicBezTo>
                <a:lnTo>
                  <a:pt x="11795312" y="13590588"/>
                </a:lnTo>
                <a:lnTo>
                  <a:pt x="14554200" y="13590588"/>
                </a:lnTo>
                <a:lnTo>
                  <a:pt x="24193500" y="13590588"/>
                </a:lnTo>
                <a:lnTo>
                  <a:pt x="24193500" y="2090925"/>
                </a:lnTo>
                <a:cubicBezTo>
                  <a:pt x="24193500" y="1005403"/>
                  <a:pt x="23313510" y="125413"/>
                  <a:pt x="22227988" y="125413"/>
                </a:cubicBezTo>
                <a:lnTo>
                  <a:pt x="12588688" y="125413"/>
                </a:lnTo>
                <a:lnTo>
                  <a:pt x="9829800" y="125413"/>
                </a:lnTo>
                <a:close/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1030" name="Maske Linie Blau" hidden="1">
            <a:extLst>
              <a:ext uri="{FF2B5EF4-FFF2-40B4-BE49-F238E27FC236}">
                <a16:creationId xmlns:a16="http://schemas.microsoft.com/office/drawing/2014/main" id="{305FBD4D-8F0E-4B4F-8E60-DEB53A99FB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24384000" cy="13716000"/>
            <a:chOff x="0" y="-1"/>
            <a:chExt cx="24384000" cy="13716000"/>
          </a:xfrm>
        </p:grpSpPr>
        <p:sp>
          <p:nvSpPr>
            <p:cNvPr id="25" name="Maske Fläche Weiss">
              <a:extLst>
                <a:ext uri="{FF2B5EF4-FFF2-40B4-BE49-F238E27FC236}">
                  <a16:creationId xmlns:a16="http://schemas.microsoft.com/office/drawing/2014/main" id="{B6B9BA2C-F39B-4F1B-88D1-F9E016695619}"/>
                </a:ext>
              </a:extLst>
            </p:cNvPr>
            <p:cNvSpPr/>
            <p:nvPr userDrawn="1"/>
          </p:nvSpPr>
          <p:spPr>
            <a:xfrm>
              <a:off x="0" y="-1"/>
              <a:ext cx="24384000" cy="13716000"/>
            </a:xfrm>
            <a:custGeom>
              <a:avLst/>
              <a:gdLst>
                <a:gd name="connsiteX0" fmla="*/ 190500 w 24384000"/>
                <a:gd name="connsiteY0" fmla="*/ 125413 h 13716000"/>
                <a:gd name="connsiteX1" fmla="*/ 190500 w 24384000"/>
                <a:gd name="connsiteY1" fmla="*/ 11625076 h 13716000"/>
                <a:gd name="connsiteX2" fmla="*/ 2156012 w 24384000"/>
                <a:gd name="connsiteY2" fmla="*/ 13590588 h 13716000"/>
                <a:gd name="connsiteX3" fmla="*/ 11795312 w 24384000"/>
                <a:gd name="connsiteY3" fmla="*/ 13590588 h 13716000"/>
                <a:gd name="connsiteX4" fmla="*/ 14554200 w 24384000"/>
                <a:gd name="connsiteY4" fmla="*/ 13590588 h 13716000"/>
                <a:gd name="connsiteX5" fmla="*/ 24193500 w 24384000"/>
                <a:gd name="connsiteY5" fmla="*/ 13590588 h 13716000"/>
                <a:gd name="connsiteX6" fmla="*/ 24193500 w 24384000"/>
                <a:gd name="connsiteY6" fmla="*/ 2090925 h 13716000"/>
                <a:gd name="connsiteX7" fmla="*/ 22227988 w 24384000"/>
                <a:gd name="connsiteY7" fmla="*/ 125413 h 13716000"/>
                <a:gd name="connsiteX8" fmla="*/ 12588688 w 24384000"/>
                <a:gd name="connsiteY8" fmla="*/ 125413 h 13716000"/>
                <a:gd name="connsiteX9" fmla="*/ 9829800 w 24384000"/>
                <a:gd name="connsiteY9" fmla="*/ 125413 h 13716000"/>
                <a:gd name="connsiteX10" fmla="*/ 0 w 24384000"/>
                <a:gd name="connsiteY10" fmla="*/ 0 h 13716000"/>
                <a:gd name="connsiteX11" fmla="*/ 24384000 w 24384000"/>
                <a:gd name="connsiteY11" fmla="*/ 0 h 13716000"/>
                <a:gd name="connsiteX12" fmla="*/ 24384000 w 24384000"/>
                <a:gd name="connsiteY12" fmla="*/ 13716000 h 13716000"/>
                <a:gd name="connsiteX13" fmla="*/ 0 w 24384000"/>
                <a:gd name="connsiteY13" fmla="*/ 137160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84000" h="13716000">
                  <a:moveTo>
                    <a:pt x="190500" y="125413"/>
                  </a:moveTo>
                  <a:lnTo>
                    <a:pt x="190500" y="11625076"/>
                  </a:lnTo>
                  <a:cubicBezTo>
                    <a:pt x="190500" y="12710598"/>
                    <a:pt x="1070490" y="13590588"/>
                    <a:pt x="2156012" y="13590588"/>
                  </a:cubicBezTo>
                  <a:lnTo>
                    <a:pt x="11795312" y="13590588"/>
                  </a:lnTo>
                  <a:lnTo>
                    <a:pt x="14554200" y="13590588"/>
                  </a:lnTo>
                  <a:lnTo>
                    <a:pt x="24193500" y="13590588"/>
                  </a:lnTo>
                  <a:lnTo>
                    <a:pt x="24193500" y="2090925"/>
                  </a:lnTo>
                  <a:cubicBezTo>
                    <a:pt x="24193500" y="1005403"/>
                    <a:pt x="23313510" y="125413"/>
                    <a:pt x="22227988" y="125413"/>
                  </a:cubicBezTo>
                  <a:lnTo>
                    <a:pt x="12588688" y="125413"/>
                  </a:lnTo>
                  <a:lnTo>
                    <a:pt x="9829800" y="125413"/>
                  </a:lnTo>
                  <a:close/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3" name="Maske Linie Blau">
              <a:extLst>
                <a:ext uri="{FF2B5EF4-FFF2-40B4-BE49-F238E27FC236}">
                  <a16:creationId xmlns:a16="http://schemas.microsoft.com/office/drawing/2014/main" id="{BBE63CCB-4BF9-46C9-96D4-A47C722575D4}"/>
                </a:ext>
              </a:extLst>
            </p:cNvPr>
            <p:cNvSpPr/>
            <p:nvPr userDrawn="1"/>
          </p:nvSpPr>
          <p:spPr>
            <a:xfrm flipH="1">
              <a:off x="190500" y="125412"/>
              <a:ext cx="24003000" cy="13465175"/>
            </a:xfrm>
            <a:custGeom>
              <a:avLst/>
              <a:gdLst>
                <a:gd name="connsiteX0" fmla="*/ 24003000 w 24003000"/>
                <a:gd name="connsiteY0" fmla="*/ 0 h 13465175"/>
                <a:gd name="connsiteX1" fmla="*/ 14363700 w 24003000"/>
                <a:gd name="connsiteY1" fmla="*/ 0 h 13465175"/>
                <a:gd name="connsiteX2" fmla="*/ 11604812 w 24003000"/>
                <a:gd name="connsiteY2" fmla="*/ 0 h 13465175"/>
                <a:gd name="connsiteX3" fmla="*/ 1965512 w 24003000"/>
                <a:gd name="connsiteY3" fmla="*/ 0 h 13465175"/>
                <a:gd name="connsiteX4" fmla="*/ 0 w 24003000"/>
                <a:gd name="connsiteY4" fmla="*/ 1965512 h 13465175"/>
                <a:gd name="connsiteX5" fmla="*/ 0 w 24003000"/>
                <a:gd name="connsiteY5" fmla="*/ 13465175 h 13465175"/>
                <a:gd name="connsiteX6" fmla="*/ 9639300 w 24003000"/>
                <a:gd name="connsiteY6" fmla="*/ 13465175 h 13465175"/>
                <a:gd name="connsiteX7" fmla="*/ 12398188 w 24003000"/>
                <a:gd name="connsiteY7" fmla="*/ 13465175 h 13465175"/>
                <a:gd name="connsiteX8" fmla="*/ 22037488 w 24003000"/>
                <a:gd name="connsiteY8" fmla="*/ 13465175 h 13465175"/>
                <a:gd name="connsiteX9" fmla="*/ 24003000 w 24003000"/>
                <a:gd name="connsiteY9" fmla="*/ 11499663 h 134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03000" h="13465175">
                  <a:moveTo>
                    <a:pt x="24003000" y="0"/>
                  </a:moveTo>
                  <a:lnTo>
                    <a:pt x="14363700" y="0"/>
                  </a:lnTo>
                  <a:lnTo>
                    <a:pt x="11604812" y="0"/>
                  </a:lnTo>
                  <a:lnTo>
                    <a:pt x="1965512" y="0"/>
                  </a:lnTo>
                  <a:cubicBezTo>
                    <a:pt x="879990" y="0"/>
                    <a:pt x="0" y="879990"/>
                    <a:pt x="0" y="1965512"/>
                  </a:cubicBezTo>
                  <a:lnTo>
                    <a:pt x="0" y="13465175"/>
                  </a:lnTo>
                  <a:lnTo>
                    <a:pt x="9639300" y="13465175"/>
                  </a:lnTo>
                  <a:lnTo>
                    <a:pt x="12398188" y="13465175"/>
                  </a:lnTo>
                  <a:lnTo>
                    <a:pt x="22037488" y="13465175"/>
                  </a:lnTo>
                  <a:cubicBezTo>
                    <a:pt x="23123010" y="13465175"/>
                    <a:pt x="24003000" y="12585185"/>
                    <a:pt x="24003000" y="11499663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913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67" r:id="rId25"/>
    <p:sldLayoutId id="2147483868" r:id="rId26"/>
    <p:sldLayoutId id="2147483869" r:id="rId27"/>
    <p:sldLayoutId id="2147483870" r:id="rId28"/>
    <p:sldLayoutId id="2147483872" r:id="rId29"/>
    <p:sldLayoutId id="2147483848" r:id="rId30"/>
    <p:sldLayoutId id="2147483873" r:id="rId31"/>
    <p:sldLayoutId id="2147483874" r:id="rId32"/>
    <p:sldLayoutId id="2147483875" r:id="rId33"/>
    <p:sldLayoutId id="2147483876" r:id="rId34"/>
    <p:sldLayoutId id="2147483877" r:id="rId35"/>
    <p:sldLayoutId id="2147483878" r:id="rId36"/>
    <p:sldLayoutId id="2147483879" r:id="rId37"/>
    <p:sldLayoutId id="2147483880" r:id="rId38"/>
    <p:sldLayoutId id="2147483881" r:id="rId39"/>
    <p:sldLayoutId id="2147483882" r:id="rId40"/>
    <p:sldLayoutId id="2147483883" r:id="rId41"/>
    <p:sldLayoutId id="2147483884" r:id="rId42"/>
    <p:sldLayoutId id="2147483885" r:id="rId43"/>
    <p:sldLayoutId id="2147483886" r:id="rId44"/>
    <p:sldLayoutId id="2147483887" r:id="rId45"/>
    <p:sldLayoutId id="2147483888" r:id="rId46"/>
    <p:sldLayoutId id="2147483889" r:id="rId47"/>
    <p:sldLayoutId id="2147483890" r:id="rId48"/>
    <p:sldLayoutId id="2147483891" r:id="rId49"/>
    <p:sldLayoutId id="2147483892" r:id="rId50"/>
    <p:sldLayoutId id="2147483894" r:id="rId51"/>
    <p:sldLayoutId id="2147483895" r:id="rId52"/>
    <p:sldLayoutId id="2147483896" r:id="rId53"/>
    <p:sldLayoutId id="2147483897" r:id="rId54"/>
    <p:sldLayoutId id="2147483911" r:id="rId55"/>
  </p:sldLayoutIdLst>
  <p:hf sldNum="0" hdr="0" dt="0"/>
  <p:txStyles>
    <p:titleStyle>
      <a:lvl1pPr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2pPr>
      <a:lvl3pPr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3pPr>
      <a:lvl4pPr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4pPr>
      <a:lvl5pPr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5pPr>
      <a:lvl6pPr marL="457200"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6pPr>
      <a:lvl7pPr marL="914400"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7pPr>
      <a:lvl8pPr marL="1371600"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8pPr>
      <a:lvl9pPr marL="1828800" algn="l" defTabSz="1371600" rtl="0" fontAlgn="base">
        <a:lnSpc>
          <a:spcPct val="85000"/>
        </a:lnSpc>
        <a:spcBef>
          <a:spcPct val="0"/>
        </a:spcBef>
        <a:spcAft>
          <a:spcPct val="0"/>
        </a:spcAft>
        <a:defRPr sz="5500" b="1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574675" indent="-574675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2"/>
          </a:solidFill>
          <a:latin typeface="+mn-lt"/>
          <a:ea typeface="+mn-ea"/>
          <a:cs typeface="+mn-cs"/>
        </a:defRPr>
      </a:lvl1pPr>
      <a:lvl2pPr marL="1150938" indent="-539750" algn="l" defTabSz="1371600" rtl="0" fontAlgn="base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655763" indent="-466725" algn="l" defTabSz="1371600" rtl="0" fontAlgn="base">
        <a:lnSpc>
          <a:spcPct val="90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2"/>
          </a:solidFill>
          <a:latin typeface="+mn-lt"/>
          <a:ea typeface="+mn-ea"/>
          <a:cs typeface="+mn-cs"/>
        </a:defRPr>
      </a:lvl3pPr>
      <a:lvl4pPr marL="2122488" indent="-395288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579688" indent="-457200" algn="l" defTabSz="1371600" rtl="0" fontAlgn="base">
        <a:lnSpc>
          <a:spcPct val="90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4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15.xml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21" Type="http://schemas.openxmlformats.org/officeDocument/2006/relationships/image" Target="../media/image72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5A084F2-F459-4B01-B284-6F99AFE89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125413"/>
            <a:ext cx="24003000" cy="1346517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1FEC21-70F9-4418-A9EC-7190251B4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PORR Group Präsentation.</a:t>
            </a:r>
          </a:p>
          <a:p>
            <a:r>
              <a:rPr lang="de-DE" dirty="0"/>
              <a:t>Juni 2020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8E9036-D239-48AB-9A82-49036363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536138" y="1984443"/>
            <a:ext cx="9252000" cy="4081395"/>
          </a:xfrm>
        </p:spPr>
        <p:txBody>
          <a:bodyPr/>
          <a:lstStyle/>
          <a:p>
            <a:r>
              <a:rPr lang="de-DE" dirty="0"/>
              <a:t>Intelligentes Bauen verbindet Menschen.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571DDCE5-5B9E-444E-ADB0-0D008A88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56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3882CCD-58B0-434C-BA23-BDB3391EF1F4}"/>
              </a:ext>
            </a:extLst>
          </p:cNvPr>
          <p:cNvCxnSpPr>
            <a:cxnSpLocks/>
          </p:cNvCxnSpPr>
          <p:nvPr/>
        </p:nvCxnSpPr>
        <p:spPr>
          <a:xfrm flipV="1">
            <a:off x="11677650" y="4531057"/>
            <a:ext cx="0" cy="1838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2E17481-4D6A-4516-989D-2B8D61769B7C}"/>
              </a:ext>
            </a:extLst>
          </p:cNvPr>
          <p:cNvCxnSpPr>
            <a:cxnSpLocks/>
          </p:cNvCxnSpPr>
          <p:nvPr/>
        </p:nvCxnSpPr>
        <p:spPr>
          <a:xfrm flipV="1">
            <a:off x="7522500" y="3349304"/>
            <a:ext cx="0" cy="513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B727FC8-8F26-4920-A40C-36D34384B929}"/>
              </a:ext>
            </a:extLst>
          </p:cNvPr>
          <p:cNvCxnSpPr>
            <a:cxnSpLocks/>
          </p:cNvCxnSpPr>
          <p:nvPr/>
        </p:nvCxnSpPr>
        <p:spPr>
          <a:xfrm flipV="1">
            <a:off x="15678150" y="3333103"/>
            <a:ext cx="0" cy="529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639FD96A-F01B-4338-964B-F238D1A3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Klare und effiziente Organisationsstruktur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B29F2AB-5365-4693-83B2-A01AF9746E84}"/>
              </a:ext>
            </a:extLst>
          </p:cNvPr>
          <p:cNvSpPr/>
          <p:nvPr/>
        </p:nvSpPr>
        <p:spPr>
          <a:xfrm>
            <a:off x="1534583" y="2465088"/>
            <a:ext cx="19896668" cy="652762"/>
          </a:xfrm>
          <a:prstGeom prst="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1AC65F-97CB-42AE-B8B8-1751438CEFE4}"/>
              </a:ext>
            </a:extLst>
          </p:cNvPr>
          <p:cNvSpPr txBox="1"/>
          <p:nvPr/>
        </p:nvSpPr>
        <p:spPr>
          <a:xfrm>
            <a:off x="1534581" y="2491169"/>
            <a:ext cx="1989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>
                <a:solidFill>
                  <a:srgbClr val="FFED00"/>
                </a:solidFill>
              </a:rPr>
              <a:t>PORR AG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7FCD61F-CD3D-42C0-8DD3-0F7ECC73466D}"/>
              </a:ext>
            </a:extLst>
          </p:cNvPr>
          <p:cNvSpPr/>
          <p:nvPr/>
        </p:nvSpPr>
        <p:spPr>
          <a:xfrm>
            <a:off x="1535113" y="3740507"/>
            <a:ext cx="3437465" cy="9525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>
                <a:solidFill>
                  <a:srgbClr val="143E6F"/>
                </a:solidFill>
              </a:rPr>
              <a:t>PORR Design &amp;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Engineering GmbH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F18AF8-24F4-43DA-8C78-BB3BE054CBDF}"/>
              </a:ext>
            </a:extLst>
          </p:cNvPr>
          <p:cNvSpPr/>
          <p:nvPr/>
        </p:nvSpPr>
        <p:spPr>
          <a:xfrm>
            <a:off x="5658111" y="3734615"/>
            <a:ext cx="3686679" cy="9525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>
                <a:solidFill>
                  <a:srgbClr val="143E6F"/>
                </a:solidFill>
              </a:rPr>
              <a:t>PORR Equipment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Services GmbH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9011DC8-BA45-41C8-93FF-90DF5E2B2566}"/>
              </a:ext>
            </a:extLst>
          </p:cNvPr>
          <p:cNvSpPr/>
          <p:nvPr/>
        </p:nvSpPr>
        <p:spPr>
          <a:xfrm>
            <a:off x="9993555" y="3713833"/>
            <a:ext cx="3247227" cy="9525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>
                <a:solidFill>
                  <a:srgbClr val="143E6F"/>
                </a:solidFill>
              </a:rPr>
              <a:t>PORR Bau GmbH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9A764F-D8EA-473A-A7EA-5879913B4156}"/>
              </a:ext>
            </a:extLst>
          </p:cNvPr>
          <p:cNvSpPr/>
          <p:nvPr/>
        </p:nvSpPr>
        <p:spPr>
          <a:xfrm>
            <a:off x="13782486" y="3746173"/>
            <a:ext cx="3699375" cy="9525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>
                <a:solidFill>
                  <a:srgbClr val="143E6F"/>
                </a:solidFill>
              </a:rPr>
              <a:t>PORR Beteiligungen und Management GmbH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DFC8C99-BD03-4CD0-AF6B-40901E6ED3FA}"/>
              </a:ext>
            </a:extLst>
          </p:cNvPr>
          <p:cNvSpPr/>
          <p:nvPr/>
        </p:nvSpPr>
        <p:spPr>
          <a:xfrm>
            <a:off x="17983200" y="3734615"/>
            <a:ext cx="3437465" cy="9525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err="1">
                <a:solidFill>
                  <a:srgbClr val="143E6F"/>
                </a:solidFill>
              </a:rPr>
              <a:t>Shared</a:t>
            </a:r>
            <a:r>
              <a:rPr lang="de-DE" sz="2400" b="1">
                <a:solidFill>
                  <a:srgbClr val="143E6F"/>
                </a:solidFill>
              </a:rPr>
              <a:t> Service Center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D1AC2C7-E52B-43A8-B37D-070F3A2AB34B}"/>
              </a:ext>
            </a:extLst>
          </p:cNvPr>
          <p:cNvCxnSpPr>
            <a:stCxn id="8" idx="0"/>
          </p:cNvCxnSpPr>
          <p:nvPr/>
        </p:nvCxnSpPr>
        <p:spPr>
          <a:xfrm flipV="1">
            <a:off x="3253846" y="3361566"/>
            <a:ext cx="4232" cy="378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BB0F8FB-3483-4C3D-95BE-31E141F9705E}"/>
              </a:ext>
            </a:extLst>
          </p:cNvPr>
          <p:cNvCxnSpPr>
            <a:cxnSpLocks/>
          </p:cNvCxnSpPr>
          <p:nvPr/>
        </p:nvCxnSpPr>
        <p:spPr>
          <a:xfrm>
            <a:off x="19640550" y="3310592"/>
            <a:ext cx="0" cy="424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EF9B1CFF-19E5-4A25-B31D-625BB657969D}"/>
              </a:ext>
            </a:extLst>
          </p:cNvPr>
          <p:cNvCxnSpPr/>
          <p:nvPr/>
        </p:nvCxnSpPr>
        <p:spPr>
          <a:xfrm flipV="1">
            <a:off x="11673418" y="3325968"/>
            <a:ext cx="4232" cy="378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252C3B8-5ADF-4412-ADEC-7A88649CD9F1}"/>
              </a:ext>
            </a:extLst>
          </p:cNvPr>
          <p:cNvCxnSpPr>
            <a:cxnSpLocks/>
          </p:cNvCxnSpPr>
          <p:nvPr/>
        </p:nvCxnSpPr>
        <p:spPr>
          <a:xfrm flipH="1" flipV="1">
            <a:off x="4230590" y="5043719"/>
            <a:ext cx="1" cy="1326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7D7586D0-3D31-4A44-B43F-AA8836B38F77}"/>
              </a:ext>
            </a:extLst>
          </p:cNvPr>
          <p:cNvCxnSpPr>
            <a:cxnSpLocks/>
          </p:cNvCxnSpPr>
          <p:nvPr/>
        </p:nvCxnSpPr>
        <p:spPr>
          <a:xfrm flipV="1">
            <a:off x="4230590" y="5025865"/>
            <a:ext cx="14549741" cy="17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8BD9E43C-37C6-44E9-AE96-8DCB2C6F637A}"/>
              </a:ext>
            </a:extLst>
          </p:cNvPr>
          <p:cNvSpPr txBox="1"/>
          <p:nvPr/>
        </p:nvSpPr>
        <p:spPr>
          <a:xfrm>
            <a:off x="1542745" y="6476806"/>
            <a:ext cx="333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Österreich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1E0AEA2-4FB0-4362-B71F-F7DA052122B9}"/>
              </a:ext>
            </a:extLst>
          </p:cNvPr>
          <p:cNvSpPr txBox="1"/>
          <p:nvPr/>
        </p:nvSpPr>
        <p:spPr>
          <a:xfrm>
            <a:off x="1584309" y="7361612"/>
            <a:ext cx="333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Schweiz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CA45E47-34D1-4EC1-88EF-8DF355136389}"/>
              </a:ext>
            </a:extLst>
          </p:cNvPr>
          <p:cNvSpPr txBox="1"/>
          <p:nvPr/>
        </p:nvSpPr>
        <p:spPr>
          <a:xfrm>
            <a:off x="1561795" y="8139514"/>
            <a:ext cx="278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92A9C8"/>
                </a:solidFill>
              </a:rPr>
              <a:t>Großprojekte/</a:t>
            </a:r>
            <a:br>
              <a:rPr lang="de-DE" sz="2400" b="1">
                <a:solidFill>
                  <a:srgbClr val="92A9C8"/>
                </a:solidFill>
              </a:rPr>
            </a:br>
            <a:r>
              <a:rPr lang="de-DE" sz="2400" b="1">
                <a:solidFill>
                  <a:srgbClr val="92A9C8"/>
                </a:solidFill>
              </a:rPr>
              <a:t>Totalunternehmer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4BC8798-0170-4807-9F1A-65C5A3433A4A}"/>
              </a:ext>
            </a:extLst>
          </p:cNvPr>
          <p:cNvSpPr txBox="1"/>
          <p:nvPr/>
        </p:nvSpPr>
        <p:spPr>
          <a:xfrm>
            <a:off x="1580844" y="9294314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92A9C8"/>
                </a:solidFill>
              </a:rPr>
              <a:t>PORR Industriebau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1888E30-2EA5-4E97-91FE-95B57F21E4BD}"/>
              </a:ext>
            </a:extLst>
          </p:cNvPr>
          <p:cNvSpPr txBox="1"/>
          <p:nvPr/>
        </p:nvSpPr>
        <p:spPr>
          <a:xfrm>
            <a:off x="8524011" y="6451705"/>
            <a:ext cx="333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Deutschland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2235B0-7947-4AE0-B51C-633366F3D28D}"/>
              </a:ext>
            </a:extLst>
          </p:cNvPr>
          <p:cNvSpPr txBox="1"/>
          <p:nvPr/>
        </p:nvSpPr>
        <p:spPr>
          <a:xfrm>
            <a:off x="15884119" y="6457825"/>
            <a:ext cx="333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Polen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B029EAED-9D89-419A-A11B-117841B1C9B7}"/>
              </a:ext>
            </a:extLst>
          </p:cNvPr>
          <p:cNvSpPr txBox="1"/>
          <p:nvPr/>
        </p:nvSpPr>
        <p:spPr>
          <a:xfrm>
            <a:off x="15878947" y="7259961"/>
            <a:ext cx="333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Norwegen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1C7E1D4-4E22-4945-97FB-C0C0F30446D9}"/>
              </a:ext>
            </a:extLst>
          </p:cNvPr>
          <p:cNvSpPr txBox="1"/>
          <p:nvPr/>
        </p:nvSpPr>
        <p:spPr>
          <a:xfrm>
            <a:off x="15878947" y="8024180"/>
            <a:ext cx="409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Tschechien &amp; Slowakei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4BE3FC80-D14B-4555-8451-0A09DDCEF58F}"/>
              </a:ext>
            </a:extLst>
          </p:cNvPr>
          <p:cNvSpPr txBox="1"/>
          <p:nvPr/>
        </p:nvSpPr>
        <p:spPr>
          <a:xfrm>
            <a:off x="15889530" y="8787033"/>
            <a:ext cx="409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Rumänien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71226F88-852B-4933-A543-C96A7DD00B39}"/>
              </a:ext>
            </a:extLst>
          </p:cNvPr>
          <p:cNvSpPr txBox="1"/>
          <p:nvPr/>
        </p:nvSpPr>
        <p:spPr>
          <a:xfrm>
            <a:off x="15910312" y="9525375"/>
            <a:ext cx="409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436998"/>
                </a:solidFill>
              </a:rPr>
              <a:t>Katar &amp; VAE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8130E4A9-200F-4CD1-BCDD-B0F3538882E4}"/>
              </a:ext>
            </a:extLst>
          </p:cNvPr>
          <p:cNvSpPr txBox="1"/>
          <p:nvPr/>
        </p:nvSpPr>
        <p:spPr>
          <a:xfrm>
            <a:off x="15910312" y="10282878"/>
            <a:ext cx="1679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92A9C8"/>
                </a:solidFill>
              </a:rPr>
              <a:t>Tunnelbau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EC64A84-4BAA-467C-A825-B0625399D37B}"/>
              </a:ext>
            </a:extLst>
          </p:cNvPr>
          <p:cNvSpPr txBox="1"/>
          <p:nvPr/>
        </p:nvSpPr>
        <p:spPr>
          <a:xfrm>
            <a:off x="15910312" y="11050542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92A9C8"/>
                </a:solidFill>
              </a:rPr>
              <a:t>Major Projects</a:t>
            </a:r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D56D9451-8BCA-4CC7-8488-75FB8F471E8E}"/>
              </a:ext>
            </a:extLst>
          </p:cNvPr>
          <p:cNvCxnSpPr>
            <a:cxnSpLocks/>
          </p:cNvCxnSpPr>
          <p:nvPr/>
        </p:nvCxnSpPr>
        <p:spPr>
          <a:xfrm flipV="1">
            <a:off x="18780331" y="5029813"/>
            <a:ext cx="0" cy="1340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0E79C975-1AF9-4913-A1FD-EF49E3C4BE9A}"/>
              </a:ext>
            </a:extLst>
          </p:cNvPr>
          <p:cNvSpPr/>
          <p:nvPr/>
        </p:nvSpPr>
        <p:spPr>
          <a:xfrm>
            <a:off x="1561417" y="5322349"/>
            <a:ext cx="5539310" cy="740455"/>
          </a:xfrm>
          <a:prstGeom prst="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3200" b="1"/>
              <a:t>Business Unit 1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1578A4A-3FE8-47B4-9B29-FD74F09310BD}"/>
              </a:ext>
            </a:extLst>
          </p:cNvPr>
          <p:cNvSpPr/>
          <p:nvPr/>
        </p:nvSpPr>
        <p:spPr>
          <a:xfrm>
            <a:off x="8517324" y="5319465"/>
            <a:ext cx="5806347" cy="732853"/>
          </a:xfrm>
          <a:prstGeom prst="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3200" b="1"/>
              <a:t>Business Unit 2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EDBC57D-71F7-4D5A-8773-21950389E41C}"/>
              </a:ext>
            </a:extLst>
          </p:cNvPr>
          <p:cNvSpPr/>
          <p:nvPr/>
        </p:nvSpPr>
        <p:spPr>
          <a:xfrm>
            <a:off x="15866291" y="5315541"/>
            <a:ext cx="5553989" cy="732851"/>
          </a:xfrm>
          <a:prstGeom prst="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3200" b="1"/>
              <a:t>Business Unit 3</a:t>
            </a:r>
          </a:p>
        </p:txBody>
      </p:sp>
      <p:cxnSp>
        <p:nvCxnSpPr>
          <p:cNvPr id="62" name="Straight Connector 27">
            <a:extLst>
              <a:ext uri="{FF2B5EF4-FFF2-40B4-BE49-F238E27FC236}">
                <a16:creationId xmlns:a16="http://schemas.microsoft.com/office/drawing/2014/main" id="{6661A89A-8808-44BA-88E8-529BD966AF54}"/>
              </a:ext>
            </a:extLst>
          </p:cNvPr>
          <p:cNvCxnSpPr>
            <a:cxnSpLocks/>
          </p:cNvCxnSpPr>
          <p:nvPr/>
        </p:nvCxnSpPr>
        <p:spPr>
          <a:xfrm>
            <a:off x="1542744" y="6354467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7">
            <a:extLst>
              <a:ext uri="{FF2B5EF4-FFF2-40B4-BE49-F238E27FC236}">
                <a16:creationId xmlns:a16="http://schemas.microsoft.com/office/drawing/2014/main" id="{31DD0EEE-EE64-4139-8426-CAB9BF08D64A}"/>
              </a:ext>
            </a:extLst>
          </p:cNvPr>
          <p:cNvCxnSpPr>
            <a:cxnSpLocks/>
          </p:cNvCxnSpPr>
          <p:nvPr/>
        </p:nvCxnSpPr>
        <p:spPr>
          <a:xfrm>
            <a:off x="1534581" y="7248313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7">
            <a:extLst>
              <a:ext uri="{FF2B5EF4-FFF2-40B4-BE49-F238E27FC236}">
                <a16:creationId xmlns:a16="http://schemas.microsoft.com/office/drawing/2014/main" id="{0CC562C3-7BB9-4E9E-9295-F8F23138E0F9}"/>
              </a:ext>
            </a:extLst>
          </p:cNvPr>
          <p:cNvCxnSpPr>
            <a:cxnSpLocks/>
          </p:cNvCxnSpPr>
          <p:nvPr/>
        </p:nvCxnSpPr>
        <p:spPr>
          <a:xfrm>
            <a:off x="1534581" y="8069420"/>
            <a:ext cx="5557983" cy="0"/>
          </a:xfrm>
          <a:prstGeom prst="line">
            <a:avLst/>
          </a:prstGeom>
          <a:ln w="101600">
            <a:solidFill>
              <a:srgbClr val="92A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7">
            <a:extLst>
              <a:ext uri="{FF2B5EF4-FFF2-40B4-BE49-F238E27FC236}">
                <a16:creationId xmlns:a16="http://schemas.microsoft.com/office/drawing/2014/main" id="{A869082B-E32D-40CE-AFBD-F479FBEA8FBE}"/>
              </a:ext>
            </a:extLst>
          </p:cNvPr>
          <p:cNvCxnSpPr>
            <a:cxnSpLocks/>
          </p:cNvCxnSpPr>
          <p:nvPr/>
        </p:nvCxnSpPr>
        <p:spPr>
          <a:xfrm>
            <a:off x="1534581" y="9211711"/>
            <a:ext cx="5557983" cy="0"/>
          </a:xfrm>
          <a:prstGeom prst="line">
            <a:avLst/>
          </a:prstGeom>
          <a:ln w="101600">
            <a:solidFill>
              <a:srgbClr val="92A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27">
            <a:extLst>
              <a:ext uri="{FF2B5EF4-FFF2-40B4-BE49-F238E27FC236}">
                <a16:creationId xmlns:a16="http://schemas.microsoft.com/office/drawing/2014/main" id="{00A2616E-E418-4A8B-895D-3B4E0D8F09C5}"/>
              </a:ext>
            </a:extLst>
          </p:cNvPr>
          <p:cNvCxnSpPr>
            <a:cxnSpLocks/>
          </p:cNvCxnSpPr>
          <p:nvPr/>
        </p:nvCxnSpPr>
        <p:spPr>
          <a:xfrm>
            <a:off x="8508094" y="6344341"/>
            <a:ext cx="5804234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27">
            <a:extLst>
              <a:ext uri="{FF2B5EF4-FFF2-40B4-BE49-F238E27FC236}">
                <a16:creationId xmlns:a16="http://schemas.microsoft.com/office/drawing/2014/main" id="{E9D886E8-3B88-497F-A7E2-8464174B8B2F}"/>
              </a:ext>
            </a:extLst>
          </p:cNvPr>
          <p:cNvCxnSpPr>
            <a:cxnSpLocks/>
          </p:cNvCxnSpPr>
          <p:nvPr/>
        </p:nvCxnSpPr>
        <p:spPr>
          <a:xfrm>
            <a:off x="15862297" y="6349110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27">
            <a:extLst>
              <a:ext uri="{FF2B5EF4-FFF2-40B4-BE49-F238E27FC236}">
                <a16:creationId xmlns:a16="http://schemas.microsoft.com/office/drawing/2014/main" id="{4BE7D86E-BC64-4FE3-9454-B43AA30D7225}"/>
              </a:ext>
            </a:extLst>
          </p:cNvPr>
          <p:cNvCxnSpPr>
            <a:cxnSpLocks/>
          </p:cNvCxnSpPr>
          <p:nvPr/>
        </p:nvCxnSpPr>
        <p:spPr>
          <a:xfrm>
            <a:off x="15877809" y="7172843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27">
            <a:extLst>
              <a:ext uri="{FF2B5EF4-FFF2-40B4-BE49-F238E27FC236}">
                <a16:creationId xmlns:a16="http://schemas.microsoft.com/office/drawing/2014/main" id="{4B3BDFA1-9010-4C7D-A9FE-75ED1484454B}"/>
              </a:ext>
            </a:extLst>
          </p:cNvPr>
          <p:cNvCxnSpPr>
            <a:cxnSpLocks/>
          </p:cNvCxnSpPr>
          <p:nvPr/>
        </p:nvCxnSpPr>
        <p:spPr>
          <a:xfrm>
            <a:off x="15905517" y="7948702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27">
            <a:extLst>
              <a:ext uri="{FF2B5EF4-FFF2-40B4-BE49-F238E27FC236}">
                <a16:creationId xmlns:a16="http://schemas.microsoft.com/office/drawing/2014/main" id="{CD0ADBB2-D403-486D-B63A-38B6BE713ED9}"/>
              </a:ext>
            </a:extLst>
          </p:cNvPr>
          <p:cNvCxnSpPr>
            <a:cxnSpLocks/>
          </p:cNvCxnSpPr>
          <p:nvPr/>
        </p:nvCxnSpPr>
        <p:spPr>
          <a:xfrm>
            <a:off x="15891661" y="8722734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27">
            <a:extLst>
              <a:ext uri="{FF2B5EF4-FFF2-40B4-BE49-F238E27FC236}">
                <a16:creationId xmlns:a16="http://schemas.microsoft.com/office/drawing/2014/main" id="{34BA24D7-F340-4A77-9306-3D104A1005A5}"/>
              </a:ext>
            </a:extLst>
          </p:cNvPr>
          <p:cNvCxnSpPr>
            <a:cxnSpLocks/>
          </p:cNvCxnSpPr>
          <p:nvPr/>
        </p:nvCxnSpPr>
        <p:spPr>
          <a:xfrm>
            <a:off x="15912443" y="9480359"/>
            <a:ext cx="5557983" cy="0"/>
          </a:xfrm>
          <a:prstGeom prst="line">
            <a:avLst/>
          </a:prstGeom>
          <a:ln w="101600"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27">
            <a:extLst>
              <a:ext uri="{FF2B5EF4-FFF2-40B4-BE49-F238E27FC236}">
                <a16:creationId xmlns:a16="http://schemas.microsoft.com/office/drawing/2014/main" id="{CC26ED9B-CD04-41FF-8355-3AFD53E05F15}"/>
              </a:ext>
            </a:extLst>
          </p:cNvPr>
          <p:cNvCxnSpPr>
            <a:cxnSpLocks/>
          </p:cNvCxnSpPr>
          <p:nvPr/>
        </p:nvCxnSpPr>
        <p:spPr>
          <a:xfrm>
            <a:off x="15906283" y="10216327"/>
            <a:ext cx="5557983" cy="0"/>
          </a:xfrm>
          <a:prstGeom prst="line">
            <a:avLst/>
          </a:prstGeom>
          <a:ln w="101600">
            <a:solidFill>
              <a:srgbClr val="92A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27">
            <a:extLst>
              <a:ext uri="{FF2B5EF4-FFF2-40B4-BE49-F238E27FC236}">
                <a16:creationId xmlns:a16="http://schemas.microsoft.com/office/drawing/2014/main" id="{79D0ACEC-1DC4-41C7-95F4-841F5E8EB924}"/>
              </a:ext>
            </a:extLst>
          </p:cNvPr>
          <p:cNvCxnSpPr>
            <a:cxnSpLocks/>
          </p:cNvCxnSpPr>
          <p:nvPr/>
        </p:nvCxnSpPr>
        <p:spPr>
          <a:xfrm>
            <a:off x="15924643" y="10980416"/>
            <a:ext cx="5557983" cy="0"/>
          </a:xfrm>
          <a:prstGeom prst="line">
            <a:avLst/>
          </a:prstGeom>
          <a:ln w="101600">
            <a:solidFill>
              <a:srgbClr val="92A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4E416684-C538-43E3-A71F-8E53D1A22103}"/>
              </a:ext>
            </a:extLst>
          </p:cNvPr>
          <p:cNvSpPr/>
          <p:nvPr/>
        </p:nvSpPr>
        <p:spPr>
          <a:xfrm>
            <a:off x="6559219" y="4822432"/>
            <a:ext cx="1106740" cy="1052349"/>
          </a:xfrm>
          <a:prstGeom prst="ellipse">
            <a:avLst/>
          </a:prstGeom>
          <a:solidFill>
            <a:srgbClr val="143E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200" b="1">
                <a:solidFill>
                  <a:schemeClr val="bg1"/>
                </a:solidFill>
              </a:rPr>
              <a:t>45 %</a:t>
            </a:r>
            <a:r>
              <a:rPr lang="en-US" sz="2400" baseline="30000"/>
              <a:t> 1</a:t>
            </a:r>
            <a:endParaRPr lang="de-DE" sz="2200" b="1">
              <a:solidFill>
                <a:schemeClr val="bg1"/>
              </a:solidFill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13F4860B-86BA-4ABE-956A-FC568270B800}"/>
              </a:ext>
            </a:extLst>
          </p:cNvPr>
          <p:cNvSpPr/>
          <p:nvPr/>
        </p:nvSpPr>
        <p:spPr>
          <a:xfrm>
            <a:off x="1619905" y="11488385"/>
            <a:ext cx="552952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800" baseline="30000" dirty="0">
                <a:latin typeface="Trebuchet MS"/>
              </a:rPr>
              <a:t>1</a:t>
            </a:r>
            <a:r>
              <a:rPr lang="en-US" sz="1800" dirty="0">
                <a:latin typeface="Trebuchet MS"/>
              </a:rPr>
              <a:t> </a:t>
            </a:r>
            <a:r>
              <a:rPr lang="en-US" sz="1800" dirty="0" err="1">
                <a:latin typeface="Trebuchet MS"/>
              </a:rPr>
              <a:t>Anteil</a:t>
            </a:r>
            <a:r>
              <a:rPr lang="en-US" sz="1800" dirty="0">
                <a:latin typeface="Trebuchet MS"/>
              </a:rPr>
              <a:t> an der </a:t>
            </a:r>
            <a:r>
              <a:rPr lang="en-US" sz="1800" dirty="0" err="1">
                <a:latin typeface="Trebuchet MS"/>
              </a:rPr>
              <a:t>Produktionsleistung</a:t>
            </a:r>
            <a:r>
              <a:rPr lang="en-US" sz="1800" dirty="0">
                <a:latin typeface="Trebuchet MS"/>
              </a:rPr>
              <a:t> </a:t>
            </a:r>
            <a:r>
              <a:rPr lang="en-US" sz="1800" dirty="0" err="1">
                <a:latin typeface="Trebuchet MS"/>
              </a:rPr>
              <a:t>zum</a:t>
            </a:r>
            <a:r>
              <a:rPr lang="en-US" sz="1800" dirty="0">
                <a:latin typeface="Trebuchet MS"/>
              </a:rPr>
              <a:t> 31.03.2020</a:t>
            </a:r>
            <a:endParaRPr lang="en-US" sz="1800" dirty="0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472759F-F2D0-432C-AAE8-38B9D5B26683}"/>
              </a:ext>
            </a:extLst>
          </p:cNvPr>
          <p:cNvSpPr/>
          <p:nvPr/>
        </p:nvSpPr>
        <p:spPr>
          <a:xfrm>
            <a:off x="13737104" y="4796174"/>
            <a:ext cx="1106740" cy="1052349"/>
          </a:xfrm>
          <a:prstGeom prst="ellipse">
            <a:avLst/>
          </a:prstGeom>
          <a:solidFill>
            <a:srgbClr val="143E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200" b="1">
                <a:solidFill>
                  <a:schemeClr val="bg1"/>
                </a:solidFill>
              </a:rPr>
              <a:t>23 %</a:t>
            </a:r>
            <a:r>
              <a:rPr lang="en-US" sz="2400" baseline="30000"/>
              <a:t> 1</a:t>
            </a:r>
            <a:endParaRPr lang="de-DE" sz="2200" b="1">
              <a:solidFill>
                <a:schemeClr val="bg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3A41AD9-74CA-4EE8-90D5-F230FB40B6ED}"/>
              </a:ext>
            </a:extLst>
          </p:cNvPr>
          <p:cNvSpPr/>
          <p:nvPr/>
        </p:nvSpPr>
        <p:spPr>
          <a:xfrm>
            <a:off x="20839785" y="4768585"/>
            <a:ext cx="1106740" cy="1052349"/>
          </a:xfrm>
          <a:prstGeom prst="ellipse">
            <a:avLst/>
          </a:prstGeom>
          <a:solidFill>
            <a:srgbClr val="143E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200" b="1">
                <a:solidFill>
                  <a:schemeClr val="bg1"/>
                </a:solidFill>
              </a:rPr>
              <a:t>29 %</a:t>
            </a:r>
            <a:r>
              <a:rPr lang="en-US" sz="2400" baseline="30000"/>
              <a:t> 1</a:t>
            </a:r>
            <a:endParaRPr lang="de-DE" sz="2200" b="1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F571F63-B2F1-431A-93E0-A21AA8C18E2C}"/>
              </a:ext>
            </a:extLst>
          </p:cNvPr>
          <p:cNvSpPr/>
          <p:nvPr/>
        </p:nvSpPr>
        <p:spPr>
          <a:xfrm>
            <a:off x="8396522" y="11464133"/>
            <a:ext cx="464544" cy="464544"/>
          </a:xfrm>
          <a:prstGeom prst="rect">
            <a:avLst/>
          </a:prstGeom>
          <a:solidFill>
            <a:srgbClr val="436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BE50235B-954B-4848-9D8F-98C51733E4D5}"/>
              </a:ext>
            </a:extLst>
          </p:cNvPr>
          <p:cNvSpPr/>
          <p:nvPr/>
        </p:nvSpPr>
        <p:spPr>
          <a:xfrm>
            <a:off x="10200251" y="11466734"/>
            <a:ext cx="464544" cy="464544"/>
          </a:xfrm>
          <a:prstGeom prst="rect">
            <a:avLst/>
          </a:prstGeom>
          <a:solidFill>
            <a:srgbClr val="92A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029FF4-76FD-418F-B905-7B6963DC6349}"/>
              </a:ext>
            </a:extLst>
          </p:cNvPr>
          <p:cNvSpPr txBox="1"/>
          <p:nvPr/>
        </p:nvSpPr>
        <p:spPr>
          <a:xfrm>
            <a:off x="8923665" y="1145570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rgbClr val="436998"/>
                </a:solidFill>
              </a:rPr>
              <a:t>Märkte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A9B9A5D0-62CC-456C-9EC6-97C172E9E03F}"/>
              </a:ext>
            </a:extLst>
          </p:cNvPr>
          <p:cNvSpPr txBox="1"/>
          <p:nvPr/>
        </p:nvSpPr>
        <p:spPr>
          <a:xfrm>
            <a:off x="10727394" y="11488385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rgbClr val="92A9C8"/>
                </a:solidFill>
              </a:rPr>
              <a:t>Sparten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68319E0-E1FF-4E7A-B2E5-C0CF1BB7054B}"/>
              </a:ext>
            </a:extLst>
          </p:cNvPr>
          <p:cNvCxnSpPr/>
          <p:nvPr/>
        </p:nvCxnSpPr>
        <p:spPr>
          <a:xfrm flipV="1">
            <a:off x="3253846" y="3310592"/>
            <a:ext cx="16386704" cy="36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ußzeilenplatzhalter 1">
            <a:extLst>
              <a:ext uri="{FF2B5EF4-FFF2-40B4-BE49-F238E27FC236}">
                <a16:creationId xmlns:a16="http://schemas.microsoft.com/office/drawing/2014/main" id="{86A51079-74B8-413A-ACA9-2A50C5D2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10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05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 Diagonal Corner Rectangle 1">
            <a:extLst>
              <a:ext uri="{FF2B5EF4-FFF2-40B4-BE49-F238E27FC236}">
                <a16:creationId xmlns:a16="http://schemas.microsoft.com/office/drawing/2014/main" id="{E9AECBF3-421B-4DEC-A812-67152ADB1A99}"/>
              </a:ext>
            </a:extLst>
          </p:cNvPr>
          <p:cNvSpPr/>
          <p:nvPr/>
        </p:nvSpPr>
        <p:spPr>
          <a:xfrm flipH="1">
            <a:off x="1481868" y="11568787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57" name="Round Diagonal Corner Rectangle 1">
            <a:extLst>
              <a:ext uri="{FF2B5EF4-FFF2-40B4-BE49-F238E27FC236}">
                <a16:creationId xmlns:a16="http://schemas.microsoft.com/office/drawing/2014/main" id="{EDFA1185-9095-4C64-BCA7-53C555B79097}"/>
              </a:ext>
            </a:extLst>
          </p:cNvPr>
          <p:cNvSpPr/>
          <p:nvPr/>
        </p:nvSpPr>
        <p:spPr>
          <a:xfrm flipH="1">
            <a:off x="1481868" y="10733391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56" name="Round Diagonal Corner Rectangle 1">
            <a:extLst>
              <a:ext uri="{FF2B5EF4-FFF2-40B4-BE49-F238E27FC236}">
                <a16:creationId xmlns:a16="http://schemas.microsoft.com/office/drawing/2014/main" id="{009C11A9-EA5E-41CE-B2D4-F660F6F75981}"/>
              </a:ext>
            </a:extLst>
          </p:cNvPr>
          <p:cNvSpPr/>
          <p:nvPr/>
        </p:nvSpPr>
        <p:spPr>
          <a:xfrm flipH="1">
            <a:off x="1481868" y="9897997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52" name="Round Diagonal Corner Rectangle 1">
            <a:extLst>
              <a:ext uri="{FF2B5EF4-FFF2-40B4-BE49-F238E27FC236}">
                <a16:creationId xmlns:a16="http://schemas.microsoft.com/office/drawing/2014/main" id="{18827B61-51B7-4F3D-9EAA-D3BC26ACF10D}"/>
              </a:ext>
            </a:extLst>
          </p:cNvPr>
          <p:cNvSpPr/>
          <p:nvPr/>
        </p:nvSpPr>
        <p:spPr>
          <a:xfrm flipH="1">
            <a:off x="1481868" y="6586103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40" name="Round Diagonal Corner Rectangle 1">
            <a:extLst>
              <a:ext uri="{FF2B5EF4-FFF2-40B4-BE49-F238E27FC236}">
                <a16:creationId xmlns:a16="http://schemas.microsoft.com/office/drawing/2014/main" id="{EA707453-4F9A-4711-B82B-E96D31333168}"/>
              </a:ext>
            </a:extLst>
          </p:cNvPr>
          <p:cNvSpPr/>
          <p:nvPr/>
        </p:nvSpPr>
        <p:spPr>
          <a:xfrm flipH="1">
            <a:off x="1481868" y="4934365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9" name="Round Diagonal Corner Rectangle 1">
            <a:extLst>
              <a:ext uri="{FF2B5EF4-FFF2-40B4-BE49-F238E27FC236}">
                <a16:creationId xmlns:a16="http://schemas.microsoft.com/office/drawing/2014/main" id="{B11BB40B-6393-4748-9655-6CCADF1EFD7E}"/>
              </a:ext>
            </a:extLst>
          </p:cNvPr>
          <p:cNvSpPr/>
          <p:nvPr/>
        </p:nvSpPr>
        <p:spPr>
          <a:xfrm flipH="1">
            <a:off x="1481868" y="5750709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3FB4D4-B7C7-4C1D-AA2C-28F7468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Business Unit 1 – Österreich, Schweiz</a:t>
            </a:r>
            <a:br>
              <a:rPr lang="de-DE" sz="2000"/>
            </a:br>
            <a:r>
              <a:rPr lang="de-DE" sz="4000" b="0"/>
              <a:t>PORR Industriebau, IAT, BOMA, ÖBA, </a:t>
            </a:r>
            <a:r>
              <a:rPr lang="de-DE" sz="4000" b="0" err="1"/>
              <a:t>Prajo</a:t>
            </a:r>
            <a:r>
              <a:rPr lang="de-DE" sz="4000" b="0"/>
              <a:t>, TKDZ, Thorn, PWW und ALU-SOMMER</a:t>
            </a:r>
          </a:p>
        </p:txBody>
      </p:sp>
      <p:sp>
        <p:nvSpPr>
          <p:cNvPr id="22" name="Round Diagonal Corner Rectangle 1">
            <a:extLst>
              <a:ext uri="{FF2B5EF4-FFF2-40B4-BE49-F238E27FC236}">
                <a16:creationId xmlns:a16="http://schemas.microsoft.com/office/drawing/2014/main" id="{02989416-CBBD-4004-BDB2-23822B955618}"/>
              </a:ext>
            </a:extLst>
          </p:cNvPr>
          <p:cNvSpPr/>
          <p:nvPr/>
        </p:nvSpPr>
        <p:spPr>
          <a:xfrm flipH="1">
            <a:off x="1481868" y="4118021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99C6CF81-588D-4C84-9EEA-1B1962F5A2E1}"/>
              </a:ext>
            </a:extLst>
          </p:cNvPr>
          <p:cNvSpPr/>
          <p:nvPr/>
        </p:nvSpPr>
        <p:spPr>
          <a:xfrm>
            <a:off x="1546357" y="4094132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" b="1">
                <a:solidFill>
                  <a:schemeClr val="bg1"/>
                </a:solidFill>
                <a:latin typeface="Trebuchet MS" panose="020B0703020202090204" pitchFamily="34" charset="0"/>
              </a:rPr>
              <a:t>Wohnbau</a:t>
            </a: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CF4C597B-74C4-4487-BF3F-485BF0B57F1B}"/>
              </a:ext>
            </a:extLst>
          </p:cNvPr>
          <p:cNvSpPr/>
          <p:nvPr/>
        </p:nvSpPr>
        <p:spPr>
          <a:xfrm>
            <a:off x="1546357" y="4909221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Bürohausbau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81336757-103D-42EE-B4B4-7B68A1102060}"/>
              </a:ext>
            </a:extLst>
          </p:cNvPr>
          <p:cNvSpPr/>
          <p:nvPr/>
        </p:nvSpPr>
        <p:spPr>
          <a:xfrm>
            <a:off x="1546357" y="5724310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Ingenieur-</a:t>
            </a:r>
            <a:r>
              <a:rPr lang="de-DE" sz="4266" b="1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und</a:t>
            </a:r>
            <a:r>
              <a:rPr lang="de-DE" sz="4266" b="1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Straßenbau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1139135D-B0E0-407A-B27F-9929ABD8424E}"/>
              </a:ext>
            </a:extLst>
          </p:cNvPr>
          <p:cNvSpPr/>
          <p:nvPr/>
        </p:nvSpPr>
        <p:spPr>
          <a:xfrm>
            <a:off x="1546357" y="6558449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Spezialtiefbau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94EB7F94-196D-48C7-B602-BBB1621566D8}"/>
              </a:ext>
            </a:extLst>
          </p:cNvPr>
          <p:cNvSpPr/>
          <p:nvPr/>
        </p:nvSpPr>
        <p:spPr>
          <a:xfrm>
            <a:off x="1546357" y="9869088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Industriebau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ounded Rectangle">
            <a:extLst>
              <a:ext uri="{FF2B5EF4-FFF2-40B4-BE49-F238E27FC236}">
                <a16:creationId xmlns:a16="http://schemas.microsoft.com/office/drawing/2014/main" id="{824D0D45-7A3E-4379-A999-ED740CA5CAB3}"/>
              </a:ext>
            </a:extLst>
          </p:cNvPr>
          <p:cNvSpPr/>
          <p:nvPr/>
        </p:nvSpPr>
        <p:spPr>
          <a:xfrm>
            <a:off x="1546357" y="10703227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Großprojekte Hochbau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4" name="Rounded Rectangle">
            <a:extLst>
              <a:ext uri="{FF2B5EF4-FFF2-40B4-BE49-F238E27FC236}">
                <a16:creationId xmlns:a16="http://schemas.microsoft.com/office/drawing/2014/main" id="{84557494-A21D-40D4-B1DD-14EEC1CAFBB6}"/>
              </a:ext>
            </a:extLst>
          </p:cNvPr>
          <p:cNvSpPr/>
          <p:nvPr/>
        </p:nvSpPr>
        <p:spPr>
          <a:xfrm>
            <a:off x="1546357" y="11537365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Rohstoffgeschäft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15D71566-55FF-4692-A9FE-CA45546FE0E1}"/>
              </a:ext>
            </a:extLst>
          </p:cNvPr>
          <p:cNvSpPr txBox="1"/>
          <p:nvPr/>
        </p:nvSpPr>
        <p:spPr>
          <a:xfrm>
            <a:off x="1534585" y="3279735"/>
            <a:ext cx="297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>
                <a:solidFill>
                  <a:srgbClr val="273D71"/>
                </a:solidFill>
              </a:rPr>
              <a:t>Kompetenzen</a:t>
            </a:r>
          </a:p>
        </p:txBody>
      </p:sp>
      <p:sp>
        <p:nvSpPr>
          <p:cNvPr id="61" name="Textplatzhalter 1">
            <a:extLst>
              <a:ext uri="{FF2B5EF4-FFF2-40B4-BE49-F238E27FC236}">
                <a16:creationId xmlns:a16="http://schemas.microsoft.com/office/drawing/2014/main" id="{F80B641F-C71B-441E-9905-1BE62C637285}"/>
              </a:ext>
            </a:extLst>
          </p:cNvPr>
          <p:cNvSpPr txBox="1">
            <a:spLocks/>
          </p:cNvSpPr>
          <p:nvPr/>
        </p:nvSpPr>
        <p:spPr bwMode="auto">
          <a:xfrm>
            <a:off x="9327726" y="8353215"/>
            <a:ext cx="11533353" cy="18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74675" indent="-574675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0938" indent="-539750" algn="l" defTabSz="1371600" rtl="0" fontAlgn="base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55763" indent="-466725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22488" indent="-395288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579688" indent="-457200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sz="3200" b="1"/>
              <a:t>Größte</a:t>
            </a:r>
            <a:r>
              <a:rPr lang="de-DE" sz="3200"/>
              <a:t> Business Unit der PORR</a:t>
            </a:r>
          </a:p>
          <a:p>
            <a:pPr eaLnBrk="1" hangingPunct="1"/>
            <a:r>
              <a:rPr lang="de-DE" sz="3200"/>
              <a:t>Starke </a:t>
            </a:r>
            <a:r>
              <a:rPr lang="de-DE" sz="3200" b="1"/>
              <a:t>Marktpositionen</a:t>
            </a:r>
            <a:r>
              <a:rPr lang="de-DE" sz="3200"/>
              <a:t> in Österreich und der Schweiz</a:t>
            </a:r>
          </a:p>
          <a:p>
            <a:pPr eaLnBrk="1" hangingPunct="1"/>
            <a:r>
              <a:rPr lang="de-DE" sz="3200"/>
              <a:t>Nachhaltig </a:t>
            </a:r>
            <a:r>
              <a:rPr lang="de-DE" sz="3200" b="1"/>
              <a:t>gute Performance </a:t>
            </a:r>
            <a:r>
              <a:rPr lang="de-DE" sz="3200"/>
              <a:t>auf einem </a:t>
            </a:r>
            <a:r>
              <a:rPr lang="de-DE" sz="3200" b="1"/>
              <a:t>hohen Niveau</a:t>
            </a:r>
          </a:p>
          <a:p>
            <a:pPr eaLnBrk="1" hangingPunct="1"/>
            <a:endParaRPr lang="de-DE" sz="3200"/>
          </a:p>
        </p:txBody>
      </p:sp>
      <p:sp>
        <p:nvSpPr>
          <p:cNvPr id="30" name="Fußzeilenplatzhalter 1">
            <a:extLst>
              <a:ext uri="{FF2B5EF4-FFF2-40B4-BE49-F238E27FC236}">
                <a16:creationId xmlns:a16="http://schemas.microsoft.com/office/drawing/2014/main" id="{E4C90E5F-F3C9-4A1F-A3E0-0379BCB2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11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graphicFrame>
        <p:nvGraphicFramePr>
          <p:cNvPr id="24" name="Inhaltsplatzhalter 8">
            <a:extLst>
              <a:ext uri="{FF2B5EF4-FFF2-40B4-BE49-F238E27FC236}">
                <a16:creationId xmlns:a16="http://schemas.microsoft.com/office/drawing/2014/main" id="{F697990D-BEF9-4B3D-B40E-61C87A0590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419007"/>
              </p:ext>
            </p:extLst>
          </p:nvPr>
        </p:nvGraphicFramePr>
        <p:xfrm>
          <a:off x="13608626" y="4484197"/>
          <a:ext cx="490451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A036BC1-8BE1-476A-9704-E531A1D5CED4}"/>
              </a:ext>
            </a:extLst>
          </p:cNvPr>
          <p:cNvSpPr txBox="1"/>
          <p:nvPr/>
        </p:nvSpPr>
        <p:spPr>
          <a:xfrm>
            <a:off x="14022821" y="3347460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Auftragsbestand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graphicFrame>
        <p:nvGraphicFramePr>
          <p:cNvPr id="26" name="Inhaltsplatzhalter 8">
            <a:extLst>
              <a:ext uri="{FF2B5EF4-FFF2-40B4-BE49-F238E27FC236}">
                <a16:creationId xmlns:a16="http://schemas.microsoft.com/office/drawing/2014/main" id="{63C9D6E0-EB48-4DAE-9C8C-8195E4F9BF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02896"/>
              </p:ext>
            </p:extLst>
          </p:nvPr>
        </p:nvGraphicFramePr>
        <p:xfrm>
          <a:off x="8903309" y="4427468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feld 27">
            <a:extLst>
              <a:ext uri="{FF2B5EF4-FFF2-40B4-BE49-F238E27FC236}">
                <a16:creationId xmlns:a16="http://schemas.microsoft.com/office/drawing/2014/main" id="{34DABBB0-167B-43D2-B1C4-95BD90D1D604}"/>
              </a:ext>
            </a:extLst>
          </p:cNvPr>
          <p:cNvSpPr txBox="1"/>
          <p:nvPr/>
        </p:nvSpPr>
        <p:spPr>
          <a:xfrm>
            <a:off x="9327726" y="3374134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Produktionsleistung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graphicFrame>
        <p:nvGraphicFramePr>
          <p:cNvPr id="31" name="Inhaltsplatzhalter 8">
            <a:extLst>
              <a:ext uri="{FF2B5EF4-FFF2-40B4-BE49-F238E27FC236}">
                <a16:creationId xmlns:a16="http://schemas.microsoft.com/office/drawing/2014/main" id="{FB1A6ED8-81A4-4599-9A63-C0D97C3D6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652569"/>
              </p:ext>
            </p:extLst>
          </p:nvPr>
        </p:nvGraphicFramePr>
        <p:xfrm>
          <a:off x="18409479" y="4468846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feld 31">
            <a:extLst>
              <a:ext uri="{FF2B5EF4-FFF2-40B4-BE49-F238E27FC236}">
                <a16:creationId xmlns:a16="http://schemas.microsoft.com/office/drawing/2014/main" id="{70F3DB4A-AE3A-48B8-BC85-762D0F1F7638}"/>
              </a:ext>
            </a:extLst>
          </p:cNvPr>
          <p:cNvSpPr txBox="1"/>
          <p:nvPr/>
        </p:nvSpPr>
        <p:spPr>
          <a:xfrm>
            <a:off x="18893878" y="3372067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Durchschnittliche Beschäftigte</a:t>
            </a:r>
          </a:p>
        </p:txBody>
      </p:sp>
      <p:sp>
        <p:nvSpPr>
          <p:cNvPr id="33" name="Round Diagonal Corner Rectangle 1">
            <a:extLst>
              <a:ext uri="{FF2B5EF4-FFF2-40B4-BE49-F238E27FC236}">
                <a16:creationId xmlns:a16="http://schemas.microsoft.com/office/drawing/2014/main" id="{4B50FC25-F1AA-441E-991C-12A2FF0DEBC8}"/>
              </a:ext>
            </a:extLst>
          </p:cNvPr>
          <p:cNvSpPr/>
          <p:nvPr/>
        </p:nvSpPr>
        <p:spPr>
          <a:xfrm flipH="1">
            <a:off x="1481868" y="7424690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42304F7F-A081-40ED-9F75-F14AA66F7D98}"/>
              </a:ext>
            </a:extLst>
          </p:cNvPr>
          <p:cNvSpPr/>
          <p:nvPr/>
        </p:nvSpPr>
        <p:spPr>
          <a:xfrm>
            <a:off x="1546357" y="7397036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Umwelttechnik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5" name="Round Diagonal Corner Rectangle 1">
            <a:extLst>
              <a:ext uri="{FF2B5EF4-FFF2-40B4-BE49-F238E27FC236}">
                <a16:creationId xmlns:a16="http://schemas.microsoft.com/office/drawing/2014/main" id="{1D23DD96-F900-47B8-9045-B072AFCAE9C5}"/>
              </a:ext>
            </a:extLst>
          </p:cNvPr>
          <p:cNvSpPr/>
          <p:nvPr/>
        </p:nvSpPr>
        <p:spPr>
          <a:xfrm flipH="1">
            <a:off x="1481868" y="8245730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id="{30D94F6F-FBC7-408D-9869-3C3DDAB4A025}"/>
              </a:ext>
            </a:extLst>
          </p:cNvPr>
          <p:cNvSpPr/>
          <p:nvPr/>
        </p:nvSpPr>
        <p:spPr>
          <a:xfrm>
            <a:off x="1546357" y="8218076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Bahnbau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 Diagonal Corner Rectangle 1">
            <a:extLst>
              <a:ext uri="{FF2B5EF4-FFF2-40B4-BE49-F238E27FC236}">
                <a16:creationId xmlns:a16="http://schemas.microsoft.com/office/drawing/2014/main" id="{13A4F995-201A-4B0B-A7ED-B145F3F1D342}"/>
              </a:ext>
            </a:extLst>
          </p:cNvPr>
          <p:cNvSpPr/>
          <p:nvPr/>
        </p:nvSpPr>
        <p:spPr>
          <a:xfrm flipH="1">
            <a:off x="1481868" y="9069245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41" name="Rounded Rectangle">
            <a:extLst>
              <a:ext uri="{FF2B5EF4-FFF2-40B4-BE49-F238E27FC236}">
                <a16:creationId xmlns:a16="http://schemas.microsoft.com/office/drawing/2014/main" id="{D893CD28-4611-4CB1-9360-E7F045A15B6C}"/>
              </a:ext>
            </a:extLst>
          </p:cNvPr>
          <p:cNvSpPr/>
          <p:nvPr/>
        </p:nvSpPr>
        <p:spPr>
          <a:xfrm>
            <a:off x="1514113" y="9043024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" b="1">
                <a:solidFill>
                  <a:schemeClr val="bg1"/>
                </a:solidFill>
                <a:latin typeface="Trebuchet MS" panose="020B0703020202090204" pitchFamily="34" charset="0"/>
              </a:rPr>
              <a:t>Feste Fahrbahn Europa</a:t>
            </a:r>
          </a:p>
        </p:txBody>
      </p:sp>
    </p:spTree>
    <p:extLst>
      <p:ext uri="{BB962C8B-B14F-4D97-AF65-F5344CB8AC3E}">
        <p14:creationId xmlns:p14="http://schemas.microsoft.com/office/powerpoint/2010/main" val="41152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1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7" grpId="0" animBg="1"/>
          <p:bldP spid="56" grpId="0" animBg="1"/>
          <p:bldP spid="52" grpId="0" animBg="1"/>
          <p:bldP spid="40" grpId="0" animBg="1"/>
          <p:bldP spid="39" grpId="0" animBg="1"/>
          <p:bldP spid="22" grpId="0" animBg="1"/>
          <p:bldP spid="23" grpId="0"/>
          <p:bldP spid="25" grpId="0"/>
          <p:bldP spid="27" grpId="0"/>
          <p:bldP spid="29" grpId="0"/>
          <p:bldP spid="37" grpId="0"/>
          <p:bldP spid="42" grpId="0"/>
          <p:bldP spid="44" grpId="0"/>
          <p:bldP spid="60" grpId="0"/>
          <p:bldP spid="61" grpId="0"/>
          <p:bldGraphic spid="24" grpId="0">
            <p:bldAsOne/>
          </p:bldGraphic>
          <p:bldP spid="2" grpId="0"/>
          <p:bldGraphic spid="26" grpId="0">
            <p:bldAsOne/>
          </p:bldGraphic>
          <p:bldP spid="28" grpId="0"/>
          <p:bldGraphic spid="31" grpId="0">
            <p:bldAsOne/>
          </p:bldGraphic>
          <p:bldP spid="32" grpId="0"/>
          <p:bldP spid="33" grpId="0" animBg="1"/>
          <p:bldP spid="34" grpId="0"/>
          <p:bldP spid="35" grpId="0" animBg="1"/>
          <p:bldP spid="36" grpId="0"/>
          <p:bldP spid="38" grpId="0" animBg="1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1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7" grpId="0" animBg="1"/>
          <p:bldP spid="56" grpId="0" animBg="1"/>
          <p:bldP spid="52" grpId="0" animBg="1"/>
          <p:bldP spid="40" grpId="0" animBg="1"/>
          <p:bldP spid="39" grpId="0" animBg="1"/>
          <p:bldP spid="22" grpId="0" animBg="1"/>
          <p:bldP spid="23" grpId="0"/>
          <p:bldP spid="25" grpId="0"/>
          <p:bldP spid="27" grpId="0"/>
          <p:bldP spid="29" grpId="0"/>
          <p:bldP spid="37" grpId="0"/>
          <p:bldP spid="42" grpId="0"/>
          <p:bldP spid="44" grpId="0"/>
          <p:bldP spid="60" grpId="0"/>
          <p:bldP spid="61" grpId="0"/>
          <p:bldGraphic spid="24" grpId="0">
            <p:bldAsOne/>
          </p:bldGraphic>
          <p:bldP spid="2" grpId="0"/>
          <p:bldGraphic spid="26" grpId="0">
            <p:bldAsOne/>
          </p:bldGraphic>
          <p:bldP spid="28" grpId="0"/>
          <p:bldGraphic spid="31" grpId="0">
            <p:bldAsOne/>
          </p:bldGraphic>
          <p:bldP spid="32" grpId="0"/>
          <p:bldP spid="33" grpId="0" animBg="1"/>
          <p:bldP spid="34" grpId="0"/>
          <p:bldP spid="35" grpId="0" animBg="1"/>
          <p:bldP spid="36" grpId="0"/>
          <p:bldP spid="38" grpId="0" animBg="1"/>
          <p:bldP spid="4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 Diagonal Corner Rectangle 1">
            <a:extLst>
              <a:ext uri="{FF2B5EF4-FFF2-40B4-BE49-F238E27FC236}">
                <a16:creationId xmlns:a16="http://schemas.microsoft.com/office/drawing/2014/main" id="{EA707453-4F9A-4711-B82B-E96D31333168}"/>
              </a:ext>
            </a:extLst>
          </p:cNvPr>
          <p:cNvSpPr/>
          <p:nvPr/>
        </p:nvSpPr>
        <p:spPr>
          <a:xfrm flipH="1">
            <a:off x="1534585" y="8305391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2" name="Round Diagonal Corner Rectangle 1">
            <a:extLst>
              <a:ext uri="{FF2B5EF4-FFF2-40B4-BE49-F238E27FC236}">
                <a16:creationId xmlns:a16="http://schemas.microsoft.com/office/drawing/2014/main" id="{02989416-CBBD-4004-BDB2-23822B955618}"/>
              </a:ext>
            </a:extLst>
          </p:cNvPr>
          <p:cNvSpPr/>
          <p:nvPr/>
        </p:nvSpPr>
        <p:spPr>
          <a:xfrm flipH="1">
            <a:off x="1534585" y="4898894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99C6CF81-588D-4C84-9EEA-1B1962F5A2E1}"/>
              </a:ext>
            </a:extLst>
          </p:cNvPr>
          <p:cNvSpPr/>
          <p:nvPr/>
        </p:nvSpPr>
        <p:spPr>
          <a:xfrm>
            <a:off x="1592172" y="4832475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b="1">
                <a:solidFill>
                  <a:schemeClr val="bg1"/>
                </a:solidFill>
                <a:latin typeface="Trebuchet MS" panose="020B0703020202090204" pitchFamily="34" charset="0"/>
              </a:rPr>
              <a:t>Hochbau</a:t>
            </a:r>
            <a:endParaRPr lang="de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CF4C597B-74C4-4487-BF3F-485BF0B57F1B}"/>
              </a:ext>
            </a:extLst>
          </p:cNvPr>
          <p:cNvSpPr/>
          <p:nvPr/>
        </p:nvSpPr>
        <p:spPr>
          <a:xfrm>
            <a:off x="1592172" y="8296149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Verkehrswegebau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7" name="Textplatzhalter 1">
            <a:extLst>
              <a:ext uri="{FF2B5EF4-FFF2-40B4-BE49-F238E27FC236}">
                <a16:creationId xmlns:a16="http://schemas.microsoft.com/office/drawing/2014/main" id="{4BF856E1-3EE2-4F58-BF3D-ACBA7A082153}"/>
              </a:ext>
            </a:extLst>
          </p:cNvPr>
          <p:cNvSpPr txBox="1">
            <a:spLocks/>
          </p:cNvSpPr>
          <p:nvPr/>
        </p:nvSpPr>
        <p:spPr bwMode="auto">
          <a:xfrm>
            <a:off x="9431650" y="9106434"/>
            <a:ext cx="1279039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74675" indent="-574675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0938" indent="-539750" algn="l" defTabSz="1371600" rtl="0" fontAlgn="base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55763" indent="-466725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22488" indent="-395288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579688" indent="-457200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sz="3200" b="1"/>
              <a:t>Investitionsstau</a:t>
            </a:r>
            <a:r>
              <a:rPr lang="de-DE" sz="3200"/>
              <a:t> in der Infrastruktur</a:t>
            </a:r>
          </a:p>
          <a:p>
            <a:pPr eaLnBrk="1" hangingPunct="1"/>
            <a:r>
              <a:rPr lang="de-DE" sz="3200"/>
              <a:t>Strategie mit </a:t>
            </a:r>
            <a:r>
              <a:rPr lang="de-DE" sz="3200" b="1"/>
              <a:t>hohem Auftragsbestand </a:t>
            </a:r>
            <a:r>
              <a:rPr lang="de-DE" sz="3200"/>
              <a:t>weiter auf Kurs</a:t>
            </a:r>
          </a:p>
          <a:p>
            <a:pPr eaLnBrk="1" hangingPunct="1"/>
            <a:r>
              <a:rPr lang="de-DE" sz="3200"/>
              <a:t>Fokus auf </a:t>
            </a:r>
            <a:r>
              <a:rPr lang="de-DE" sz="3200" b="1"/>
              <a:t>Konsolidierung</a:t>
            </a:r>
            <a:r>
              <a:rPr lang="de-DE" sz="3200"/>
              <a:t> und </a:t>
            </a:r>
            <a:r>
              <a:rPr lang="de-DE" sz="3200" b="1"/>
              <a:t>selektive Akquisition</a:t>
            </a:r>
          </a:p>
          <a:p>
            <a:pPr eaLnBrk="1" hangingPunct="1"/>
            <a:endParaRPr lang="de-DE" sz="3200"/>
          </a:p>
        </p:txBody>
      </p:sp>
      <p:sp>
        <p:nvSpPr>
          <p:cNvPr id="17" name="Round Diagonal Corner Rectangle 1">
            <a:extLst>
              <a:ext uri="{FF2B5EF4-FFF2-40B4-BE49-F238E27FC236}">
                <a16:creationId xmlns:a16="http://schemas.microsoft.com/office/drawing/2014/main" id="{316D69DC-D9FF-4797-8F42-575A1E45BC58}"/>
              </a:ext>
            </a:extLst>
          </p:cNvPr>
          <p:cNvSpPr/>
          <p:nvPr/>
        </p:nvSpPr>
        <p:spPr>
          <a:xfrm flipH="1">
            <a:off x="1534585" y="5731764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11533843-8CB7-4D90-A6D5-B4D49C6CEBE1}"/>
              </a:ext>
            </a:extLst>
          </p:cNvPr>
          <p:cNvSpPr/>
          <p:nvPr/>
        </p:nvSpPr>
        <p:spPr>
          <a:xfrm>
            <a:off x="1592172" y="5679639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b="1">
                <a:solidFill>
                  <a:schemeClr val="bg1"/>
                </a:solidFill>
                <a:latin typeface="Trebuchet MS" panose="020B0703020202090204" pitchFamily="34" charset="0"/>
              </a:rPr>
              <a:t>Tiefbau</a:t>
            </a:r>
            <a:endParaRPr lang="de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9" name="Round Diagonal Corner Rectangle 1">
            <a:extLst>
              <a:ext uri="{FF2B5EF4-FFF2-40B4-BE49-F238E27FC236}">
                <a16:creationId xmlns:a16="http://schemas.microsoft.com/office/drawing/2014/main" id="{8E5BE087-ECA0-4130-A0BC-C8AADE34F699}"/>
              </a:ext>
            </a:extLst>
          </p:cNvPr>
          <p:cNvSpPr/>
          <p:nvPr/>
        </p:nvSpPr>
        <p:spPr>
          <a:xfrm flipH="1">
            <a:off x="1534585" y="6601956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F2CA936D-F067-4DE9-8F7A-8BB2A7BFC77A}"/>
              </a:ext>
            </a:extLst>
          </p:cNvPr>
          <p:cNvSpPr/>
          <p:nvPr/>
        </p:nvSpPr>
        <p:spPr>
          <a:xfrm>
            <a:off x="1592172" y="6564125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Grundbau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4677E385-C371-484D-B82B-15688D9F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12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26" name="Round Diagonal Corner Rectangle 1">
            <a:extLst>
              <a:ext uri="{FF2B5EF4-FFF2-40B4-BE49-F238E27FC236}">
                <a16:creationId xmlns:a16="http://schemas.microsoft.com/office/drawing/2014/main" id="{68B7A12F-23FC-4209-925D-7278D996872D}"/>
              </a:ext>
            </a:extLst>
          </p:cNvPr>
          <p:cNvSpPr/>
          <p:nvPr/>
        </p:nvSpPr>
        <p:spPr>
          <a:xfrm flipH="1">
            <a:off x="1534585" y="7453487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59D0F7F7-8298-4C17-A52C-CAFD02BB6885}"/>
              </a:ext>
            </a:extLst>
          </p:cNvPr>
          <p:cNvSpPr/>
          <p:nvPr/>
        </p:nvSpPr>
        <p:spPr>
          <a:xfrm>
            <a:off x="1592172" y="7429950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Ingenieurbau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13127D5-E277-4EA5-8940-71703E296C8E}"/>
              </a:ext>
            </a:extLst>
          </p:cNvPr>
          <p:cNvSpPr txBox="1"/>
          <p:nvPr/>
        </p:nvSpPr>
        <p:spPr>
          <a:xfrm>
            <a:off x="1534585" y="4060785"/>
            <a:ext cx="297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>
                <a:solidFill>
                  <a:srgbClr val="273D71"/>
                </a:solidFill>
              </a:rPr>
              <a:t>Kompetenzen</a:t>
            </a:r>
          </a:p>
        </p:txBody>
      </p:sp>
      <p:sp>
        <p:nvSpPr>
          <p:cNvPr id="30" name="Titel 2">
            <a:extLst>
              <a:ext uri="{FF2B5EF4-FFF2-40B4-BE49-F238E27FC236}">
                <a16:creationId xmlns:a16="http://schemas.microsoft.com/office/drawing/2014/main" id="{DDAEA03B-6D9B-434F-8E16-DC9E2B9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881064"/>
            <a:ext cx="21314833" cy="1584325"/>
          </a:xfrm>
        </p:spPr>
        <p:txBody>
          <a:bodyPr/>
          <a:lstStyle/>
          <a:p>
            <a:r>
              <a:rPr lang="de-DE"/>
              <a:t>Business Unit 2 - Deutschland</a:t>
            </a:r>
            <a:br>
              <a:rPr lang="de-DE" sz="2000"/>
            </a:br>
            <a:r>
              <a:rPr lang="de-DE" sz="4000" b="0"/>
              <a:t>Kompetenzbündelung nach Regionalprinzip: Süd (über München), Ost (über Berlin),</a:t>
            </a:r>
            <a:br>
              <a:rPr lang="de-DE" sz="4000" b="0"/>
            </a:br>
            <a:r>
              <a:rPr lang="de-DE" sz="4000" b="0"/>
              <a:t>West (durch PORR Oevermann), Nord (über Hamburg)</a:t>
            </a:r>
          </a:p>
        </p:txBody>
      </p:sp>
      <p:graphicFrame>
        <p:nvGraphicFramePr>
          <p:cNvPr id="24" name="Inhaltsplatzhalter 8">
            <a:extLst>
              <a:ext uri="{FF2B5EF4-FFF2-40B4-BE49-F238E27FC236}">
                <a16:creationId xmlns:a16="http://schemas.microsoft.com/office/drawing/2014/main" id="{31EFAE11-CFAC-4111-A4A1-8041A7FAC9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940419"/>
              </p:ext>
            </p:extLst>
          </p:nvPr>
        </p:nvGraphicFramePr>
        <p:xfrm>
          <a:off x="13258714" y="5212869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Inhaltsplatzhalter 8">
            <a:extLst>
              <a:ext uri="{FF2B5EF4-FFF2-40B4-BE49-F238E27FC236}">
                <a16:creationId xmlns:a16="http://schemas.microsoft.com/office/drawing/2014/main" id="{1A77A0E7-BFBD-413B-80C2-40AE00841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599784"/>
              </p:ext>
            </p:extLst>
          </p:nvPr>
        </p:nvGraphicFramePr>
        <p:xfrm>
          <a:off x="9060872" y="5311807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Inhaltsplatzhalter 8">
            <a:extLst>
              <a:ext uri="{FF2B5EF4-FFF2-40B4-BE49-F238E27FC236}">
                <a16:creationId xmlns:a16="http://schemas.microsoft.com/office/drawing/2014/main" id="{88F0DD24-7870-4F5B-9439-A2C87ACCEB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568391"/>
              </p:ext>
            </p:extLst>
          </p:nvPr>
        </p:nvGraphicFramePr>
        <p:xfrm>
          <a:off x="18183684" y="5233651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feld 32">
            <a:extLst>
              <a:ext uri="{FF2B5EF4-FFF2-40B4-BE49-F238E27FC236}">
                <a16:creationId xmlns:a16="http://schemas.microsoft.com/office/drawing/2014/main" id="{00B07CE8-60C3-4573-A971-31EE258FF5ED}"/>
              </a:ext>
            </a:extLst>
          </p:cNvPr>
          <p:cNvSpPr txBox="1"/>
          <p:nvPr/>
        </p:nvSpPr>
        <p:spPr>
          <a:xfrm>
            <a:off x="9764144" y="4187796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Produktionsleistung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2603EA9-8C35-4E41-9BED-1387EDBB0DC4}"/>
              </a:ext>
            </a:extLst>
          </p:cNvPr>
          <p:cNvSpPr txBox="1"/>
          <p:nvPr/>
        </p:nvSpPr>
        <p:spPr>
          <a:xfrm>
            <a:off x="14230639" y="4187796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Auftragsbestand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855F106-BA21-4C6A-9CA7-81186073BB6F}"/>
              </a:ext>
            </a:extLst>
          </p:cNvPr>
          <p:cNvSpPr txBox="1"/>
          <p:nvPr/>
        </p:nvSpPr>
        <p:spPr>
          <a:xfrm>
            <a:off x="18497166" y="4153117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Durchschnittliche Beschäftigte</a:t>
            </a:r>
          </a:p>
        </p:txBody>
      </p:sp>
      <p:sp>
        <p:nvSpPr>
          <p:cNvPr id="36" name="Round Diagonal Corner Rectangle 1">
            <a:extLst>
              <a:ext uri="{FF2B5EF4-FFF2-40B4-BE49-F238E27FC236}">
                <a16:creationId xmlns:a16="http://schemas.microsoft.com/office/drawing/2014/main" id="{6A71B3EF-C452-4B9C-861D-8FCB62F35332}"/>
              </a:ext>
            </a:extLst>
          </p:cNvPr>
          <p:cNvSpPr/>
          <p:nvPr/>
        </p:nvSpPr>
        <p:spPr>
          <a:xfrm flipH="1">
            <a:off x="1534585" y="9188942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D2E93AE6-5C17-4646-9DCA-7B42980BF24F}"/>
              </a:ext>
            </a:extLst>
          </p:cNvPr>
          <p:cNvSpPr/>
          <p:nvPr/>
        </p:nvSpPr>
        <p:spPr>
          <a:xfrm>
            <a:off x="1592172" y="9179700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Brückenbau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1" name="Rounded Rectangle">
            <a:extLst>
              <a:ext uri="{FF2B5EF4-FFF2-40B4-BE49-F238E27FC236}">
                <a16:creationId xmlns:a16="http://schemas.microsoft.com/office/drawing/2014/main" id="{FD52C9DA-2C96-4CB7-87C5-0CC9854C043A}"/>
              </a:ext>
            </a:extLst>
          </p:cNvPr>
          <p:cNvSpPr/>
          <p:nvPr/>
        </p:nvSpPr>
        <p:spPr>
          <a:xfrm>
            <a:off x="1592172" y="10056367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 panose="020B0703020202090204" pitchFamily="34" charset="0"/>
              </a:rPr>
              <a:t>Tunnelbau</a:t>
            </a:r>
            <a:endParaRPr lang="de" sz="3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ound Diagonal Corner Rectangle 1">
            <a:extLst>
              <a:ext uri="{FF2B5EF4-FFF2-40B4-BE49-F238E27FC236}">
                <a16:creationId xmlns:a16="http://schemas.microsoft.com/office/drawing/2014/main" id="{A092A1BF-9CFF-423F-BE7C-98321F0D4DB5}"/>
              </a:ext>
            </a:extLst>
          </p:cNvPr>
          <p:cNvSpPr/>
          <p:nvPr/>
        </p:nvSpPr>
        <p:spPr>
          <a:xfrm flipH="1">
            <a:off x="1534585" y="10926590"/>
            <a:ext cx="7135200" cy="720000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81336757-103D-42EE-B4B4-7B68A1102060}"/>
              </a:ext>
            </a:extLst>
          </p:cNvPr>
          <p:cNvSpPr/>
          <p:nvPr/>
        </p:nvSpPr>
        <p:spPr>
          <a:xfrm>
            <a:off x="1573122" y="10724884"/>
            <a:ext cx="7135200" cy="1071712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>
                <a:solidFill>
                  <a:schemeClr val="bg1"/>
                </a:solidFill>
                <a:latin typeface="Trebuchet MS"/>
              </a:rPr>
              <a:t>Spezialtiefbau</a:t>
            </a:r>
            <a:endParaRPr lang="de" sz="3400" b="1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8" name="Round Diagonal Corner Rectangle 1">
            <a:extLst>
              <a:ext uri="{FF2B5EF4-FFF2-40B4-BE49-F238E27FC236}">
                <a16:creationId xmlns:a16="http://schemas.microsoft.com/office/drawing/2014/main" id="{450CA42D-DECA-46FC-9587-52291B3080C0}"/>
              </a:ext>
            </a:extLst>
          </p:cNvPr>
          <p:cNvSpPr/>
          <p:nvPr/>
        </p:nvSpPr>
        <p:spPr>
          <a:xfrm flipH="1">
            <a:off x="1534585" y="10063788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9" name="Rounded Rectangle">
            <a:extLst>
              <a:ext uri="{FF2B5EF4-FFF2-40B4-BE49-F238E27FC236}">
                <a16:creationId xmlns:a16="http://schemas.microsoft.com/office/drawing/2014/main" id="{B117145F-DC91-4722-8CDB-1AF7B9E32C86}"/>
              </a:ext>
            </a:extLst>
          </p:cNvPr>
          <p:cNvSpPr/>
          <p:nvPr/>
        </p:nvSpPr>
        <p:spPr>
          <a:xfrm>
            <a:off x="1651434" y="10043109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Tunnelbau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2" presetClass="entr" presetSubtype="2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22" grpId="0" animBg="1"/>
          <p:bldP spid="23" grpId="0"/>
          <p:bldP spid="25" grpId="0"/>
          <p:bldP spid="67" grpId="0"/>
          <p:bldP spid="17" grpId="0" animBg="1"/>
          <p:bldP spid="18" grpId="0"/>
          <p:bldP spid="19" grpId="0" animBg="1"/>
          <p:bldP spid="20" grpId="0"/>
          <p:bldP spid="26" grpId="0" animBg="1"/>
          <p:bldP spid="28" grpId="0"/>
          <p:bldP spid="29" grpId="0"/>
          <p:bldGraphic spid="24" grpId="0">
            <p:bldAsOne/>
          </p:bldGraphic>
          <p:bldGraphic spid="31" grpId="0">
            <p:bldAsOne/>
          </p:bldGraphic>
          <p:bldGraphic spid="32" grpId="0">
            <p:bldAsOne/>
          </p:bldGraphic>
          <p:bldP spid="33" grpId="0"/>
          <p:bldP spid="34" grpId="0"/>
          <p:bldP spid="35" grpId="0"/>
          <p:bldP spid="36" grpId="0" animBg="1"/>
          <p:bldP spid="37" grpId="0"/>
          <p:bldP spid="41" grpId="0"/>
          <p:bldP spid="42" grpId="0" animBg="1"/>
          <p:bldP spid="27" grpId="0"/>
          <p:bldP spid="38" grpId="0" animBg="1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2" presetClass="entr" presetSubtype="2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22" grpId="0" animBg="1"/>
          <p:bldP spid="23" grpId="0"/>
          <p:bldP spid="25" grpId="0"/>
          <p:bldP spid="67" grpId="0"/>
          <p:bldP spid="17" grpId="0" animBg="1"/>
          <p:bldP spid="18" grpId="0"/>
          <p:bldP spid="19" grpId="0" animBg="1"/>
          <p:bldP spid="20" grpId="0"/>
          <p:bldP spid="26" grpId="0" animBg="1"/>
          <p:bldP spid="28" grpId="0"/>
          <p:bldP spid="29" grpId="0"/>
          <p:bldGraphic spid="24" grpId="0">
            <p:bldAsOne/>
          </p:bldGraphic>
          <p:bldGraphic spid="31" grpId="0">
            <p:bldAsOne/>
          </p:bldGraphic>
          <p:bldGraphic spid="32" grpId="0">
            <p:bldAsOne/>
          </p:bldGraphic>
          <p:bldP spid="33" grpId="0"/>
          <p:bldP spid="34" grpId="0"/>
          <p:bldP spid="35" grpId="0"/>
          <p:bldP spid="36" grpId="0" animBg="1"/>
          <p:bldP spid="37" grpId="0"/>
          <p:bldP spid="41" grpId="0"/>
          <p:bldP spid="42" grpId="0" animBg="1"/>
          <p:bldP spid="27" grpId="0"/>
          <p:bldP spid="38" grpId="0" animBg="1"/>
          <p:bldP spid="3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 Diagonal Corner Rectangle 1">
            <a:extLst>
              <a:ext uri="{FF2B5EF4-FFF2-40B4-BE49-F238E27FC236}">
                <a16:creationId xmlns:a16="http://schemas.microsoft.com/office/drawing/2014/main" id="{C439EECB-D9AB-4FD4-8D9F-E589F4333A23}"/>
              </a:ext>
            </a:extLst>
          </p:cNvPr>
          <p:cNvSpPr/>
          <p:nvPr/>
        </p:nvSpPr>
        <p:spPr>
          <a:xfrm flipH="1">
            <a:off x="1596699" y="8386332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40" name="Round Diagonal Corner Rectangle 1">
            <a:extLst>
              <a:ext uri="{FF2B5EF4-FFF2-40B4-BE49-F238E27FC236}">
                <a16:creationId xmlns:a16="http://schemas.microsoft.com/office/drawing/2014/main" id="{EA707453-4F9A-4711-B82B-E96D31333168}"/>
              </a:ext>
            </a:extLst>
          </p:cNvPr>
          <p:cNvSpPr/>
          <p:nvPr/>
        </p:nvSpPr>
        <p:spPr>
          <a:xfrm flipH="1">
            <a:off x="1596699" y="11033920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9" name="Round Diagonal Corner Rectangle 1">
            <a:extLst>
              <a:ext uri="{FF2B5EF4-FFF2-40B4-BE49-F238E27FC236}">
                <a16:creationId xmlns:a16="http://schemas.microsoft.com/office/drawing/2014/main" id="{B11BB40B-6393-4748-9655-6CCADF1EFD7E}"/>
              </a:ext>
            </a:extLst>
          </p:cNvPr>
          <p:cNvSpPr/>
          <p:nvPr/>
        </p:nvSpPr>
        <p:spPr>
          <a:xfrm flipH="1">
            <a:off x="1596699" y="7506881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3FB4D4-B7C7-4C1D-AA2C-28F74685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881064"/>
            <a:ext cx="21720270" cy="3316892"/>
          </a:xfrm>
        </p:spPr>
        <p:txBody>
          <a:bodyPr/>
          <a:lstStyle/>
          <a:p>
            <a:r>
              <a:rPr lang="de-DE"/>
              <a:t>Business Unit 3 – International</a:t>
            </a:r>
            <a:br>
              <a:rPr lang="de-DE"/>
            </a:br>
            <a:r>
              <a:rPr lang="de-DE" sz="4000" b="0"/>
              <a:t>Heimmärkte: Polen, Tschechien, Slowakei und Rumänien</a:t>
            </a:r>
            <a:br>
              <a:rPr lang="de-DE" sz="4000" b="0"/>
            </a:br>
            <a:r>
              <a:rPr lang="de-DE" sz="4000" b="0"/>
              <a:t>Projektmärkte: Norwegen, Katar und die Vereinigten Arabischen Emirate (VAE)</a:t>
            </a:r>
            <a:br>
              <a:rPr lang="de-DE" sz="4000"/>
            </a:br>
            <a:endParaRPr lang="de-DE" sz="4000"/>
          </a:p>
        </p:txBody>
      </p:sp>
      <p:sp>
        <p:nvSpPr>
          <p:cNvPr id="22" name="Round Diagonal Corner Rectangle 1">
            <a:extLst>
              <a:ext uri="{FF2B5EF4-FFF2-40B4-BE49-F238E27FC236}">
                <a16:creationId xmlns:a16="http://schemas.microsoft.com/office/drawing/2014/main" id="{02989416-CBBD-4004-BDB2-23822B955618}"/>
              </a:ext>
            </a:extLst>
          </p:cNvPr>
          <p:cNvSpPr/>
          <p:nvPr/>
        </p:nvSpPr>
        <p:spPr>
          <a:xfrm flipH="1">
            <a:off x="1601876" y="4909933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99C6CF81-588D-4C84-9EEA-1B1962F5A2E1}"/>
              </a:ext>
            </a:extLst>
          </p:cNvPr>
          <p:cNvSpPr/>
          <p:nvPr/>
        </p:nvSpPr>
        <p:spPr>
          <a:xfrm>
            <a:off x="1659464" y="4886043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b="1">
                <a:solidFill>
                  <a:schemeClr val="bg1"/>
                </a:solidFill>
                <a:latin typeface="Trebuchet MS" panose="020B0703020202090204" pitchFamily="34" charset="0"/>
              </a:rPr>
              <a:t>Hochbau</a:t>
            </a:r>
            <a:endParaRPr lang="de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CF4C597B-74C4-4487-BF3F-485BF0B57F1B}"/>
              </a:ext>
            </a:extLst>
          </p:cNvPr>
          <p:cNvSpPr/>
          <p:nvPr/>
        </p:nvSpPr>
        <p:spPr>
          <a:xfrm>
            <a:off x="1692806" y="10976770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Grundbau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81336757-103D-42EE-B4B4-7B68A1102060}"/>
              </a:ext>
            </a:extLst>
          </p:cNvPr>
          <p:cNvSpPr/>
          <p:nvPr/>
        </p:nvSpPr>
        <p:spPr>
          <a:xfrm>
            <a:off x="1713548" y="7486202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Tunnelbau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1" name="Rounded Rectangle">
            <a:extLst>
              <a:ext uri="{FF2B5EF4-FFF2-40B4-BE49-F238E27FC236}">
                <a16:creationId xmlns:a16="http://schemas.microsoft.com/office/drawing/2014/main" id="{1ED85085-A722-4567-B5FD-C757E1CF5AC2}"/>
              </a:ext>
            </a:extLst>
          </p:cNvPr>
          <p:cNvSpPr/>
          <p:nvPr/>
        </p:nvSpPr>
        <p:spPr>
          <a:xfrm>
            <a:off x="1716614" y="8353219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Feste Fahrbahn International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61" name="Textplatzhalter 1">
            <a:extLst>
              <a:ext uri="{FF2B5EF4-FFF2-40B4-BE49-F238E27FC236}">
                <a16:creationId xmlns:a16="http://schemas.microsoft.com/office/drawing/2014/main" id="{2B217310-D7DC-4E79-BD4B-09A4925598B9}"/>
              </a:ext>
            </a:extLst>
          </p:cNvPr>
          <p:cNvSpPr txBox="1">
            <a:spLocks/>
          </p:cNvSpPr>
          <p:nvPr/>
        </p:nvSpPr>
        <p:spPr bwMode="auto">
          <a:xfrm>
            <a:off x="9292856" y="9446291"/>
            <a:ext cx="1348926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74675" indent="-574675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0938" indent="-539750" algn="l" defTabSz="1371600" rtl="0" fontAlgn="base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55763" indent="-466725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22488" indent="-395288" algn="l" defTabSz="1371600" rtl="0" fontAlgn="base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579688" indent="-457200" algn="l" defTabSz="1371600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sz="3200"/>
              <a:t>Hohe Nachfrage durch </a:t>
            </a:r>
            <a:r>
              <a:rPr lang="de-DE" sz="3200" b="1"/>
              <a:t>EU-Fördermittel</a:t>
            </a:r>
          </a:p>
          <a:p>
            <a:pPr eaLnBrk="1" hangingPunct="1"/>
            <a:r>
              <a:rPr lang="de-DE" sz="3200"/>
              <a:t>Export in </a:t>
            </a:r>
            <a:r>
              <a:rPr lang="de-DE" sz="3200" b="1"/>
              <a:t>Projektmärkte</a:t>
            </a:r>
            <a:r>
              <a:rPr lang="de-DE" sz="3200"/>
              <a:t> mit Kernkompetenzen und Know-how</a:t>
            </a:r>
          </a:p>
          <a:p>
            <a:pPr eaLnBrk="1" hangingPunct="1"/>
            <a:r>
              <a:rPr lang="de-DE" sz="3200" b="1"/>
              <a:t>Einmalig</a:t>
            </a:r>
            <a:r>
              <a:rPr lang="de-DE" sz="3200"/>
              <a:t> negative Effekte in NOR und PL in 2019</a:t>
            </a:r>
          </a:p>
          <a:p>
            <a:pPr eaLnBrk="1" hangingPunct="1"/>
            <a:endParaRPr lang="de-DE" sz="3200"/>
          </a:p>
        </p:txBody>
      </p:sp>
      <p:sp>
        <p:nvSpPr>
          <p:cNvPr id="20" name="Fußzeilenplatzhalter 1">
            <a:extLst>
              <a:ext uri="{FF2B5EF4-FFF2-40B4-BE49-F238E27FC236}">
                <a16:creationId xmlns:a16="http://schemas.microsoft.com/office/drawing/2014/main" id="{679AF889-C3EE-41DF-B1AB-F97A84DB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13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21" name="Round Diagonal Corner Rectangle 1">
            <a:extLst>
              <a:ext uri="{FF2B5EF4-FFF2-40B4-BE49-F238E27FC236}">
                <a16:creationId xmlns:a16="http://schemas.microsoft.com/office/drawing/2014/main" id="{D556F9EC-9A94-4BBE-B867-4F90BE900091}"/>
              </a:ext>
            </a:extLst>
          </p:cNvPr>
          <p:cNvSpPr/>
          <p:nvPr/>
        </p:nvSpPr>
        <p:spPr>
          <a:xfrm flipH="1">
            <a:off x="1601878" y="5755169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2E4374B7-ECC7-453A-9889-BD741EF4DFB8}"/>
              </a:ext>
            </a:extLst>
          </p:cNvPr>
          <p:cNvSpPr/>
          <p:nvPr/>
        </p:nvSpPr>
        <p:spPr>
          <a:xfrm>
            <a:off x="1659464" y="5731616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b="1">
                <a:solidFill>
                  <a:schemeClr val="bg1"/>
                </a:solidFill>
                <a:latin typeface="Trebuchet MS" panose="020B0703020202090204" pitchFamily="34" charset="0"/>
              </a:rPr>
              <a:t>Tiefbau</a:t>
            </a:r>
            <a:endParaRPr lang="de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6" name="Round Diagonal Corner Rectangle 1">
            <a:extLst>
              <a:ext uri="{FF2B5EF4-FFF2-40B4-BE49-F238E27FC236}">
                <a16:creationId xmlns:a16="http://schemas.microsoft.com/office/drawing/2014/main" id="{0DF71720-DF99-42D0-8408-5626B2C3DF49}"/>
              </a:ext>
            </a:extLst>
          </p:cNvPr>
          <p:cNvSpPr/>
          <p:nvPr/>
        </p:nvSpPr>
        <p:spPr>
          <a:xfrm flipH="1">
            <a:off x="1596699" y="9277395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0FC3662B-C708-4413-B023-EC3DE8FA0B03}"/>
              </a:ext>
            </a:extLst>
          </p:cNvPr>
          <p:cNvSpPr/>
          <p:nvPr/>
        </p:nvSpPr>
        <p:spPr>
          <a:xfrm>
            <a:off x="1722229" y="9216798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Bahnbau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0" name="Round Diagonal Corner Rectangle 1">
            <a:extLst>
              <a:ext uri="{FF2B5EF4-FFF2-40B4-BE49-F238E27FC236}">
                <a16:creationId xmlns:a16="http://schemas.microsoft.com/office/drawing/2014/main" id="{22FBDCE5-E4C6-473B-BF80-D3D805BB6313}"/>
              </a:ext>
            </a:extLst>
          </p:cNvPr>
          <p:cNvSpPr/>
          <p:nvPr/>
        </p:nvSpPr>
        <p:spPr>
          <a:xfrm flipH="1">
            <a:off x="1596699" y="10168458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2" name="Rounded Rectangle">
            <a:extLst>
              <a:ext uri="{FF2B5EF4-FFF2-40B4-BE49-F238E27FC236}">
                <a16:creationId xmlns:a16="http://schemas.microsoft.com/office/drawing/2014/main" id="{6FEDB760-FD3C-4BC0-9AC3-744F95C526BD}"/>
              </a:ext>
            </a:extLst>
          </p:cNvPr>
          <p:cNvSpPr/>
          <p:nvPr/>
        </p:nvSpPr>
        <p:spPr>
          <a:xfrm>
            <a:off x="1697564" y="10146255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Brückenbau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252AE2C-CDE2-4827-8F0E-C16A2F98931E}"/>
              </a:ext>
            </a:extLst>
          </p:cNvPr>
          <p:cNvSpPr txBox="1"/>
          <p:nvPr/>
        </p:nvSpPr>
        <p:spPr>
          <a:xfrm>
            <a:off x="1534585" y="4060785"/>
            <a:ext cx="297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>
                <a:solidFill>
                  <a:srgbClr val="273D71"/>
                </a:solidFill>
              </a:rPr>
              <a:t>Kompetenzen</a:t>
            </a:r>
          </a:p>
        </p:txBody>
      </p:sp>
      <p:graphicFrame>
        <p:nvGraphicFramePr>
          <p:cNvPr id="29" name="Inhaltsplatzhalter 8">
            <a:extLst>
              <a:ext uri="{FF2B5EF4-FFF2-40B4-BE49-F238E27FC236}">
                <a16:creationId xmlns:a16="http://schemas.microsoft.com/office/drawing/2014/main" id="{23C551C2-3F8A-440D-99DB-2F84115E1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820098"/>
              </p:ext>
            </p:extLst>
          </p:nvPr>
        </p:nvGraphicFramePr>
        <p:xfrm>
          <a:off x="9273806" y="5407453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feld 32">
            <a:extLst>
              <a:ext uri="{FF2B5EF4-FFF2-40B4-BE49-F238E27FC236}">
                <a16:creationId xmlns:a16="http://schemas.microsoft.com/office/drawing/2014/main" id="{573E6AB0-43A4-4E37-83E7-75F78E2BAC9C}"/>
              </a:ext>
            </a:extLst>
          </p:cNvPr>
          <p:cNvSpPr txBox="1"/>
          <p:nvPr/>
        </p:nvSpPr>
        <p:spPr>
          <a:xfrm>
            <a:off x="9764144" y="4187796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Produktionsleistung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BB6A175-5193-40E2-9C0B-B0EFAA4C701C}"/>
              </a:ext>
            </a:extLst>
          </p:cNvPr>
          <p:cNvSpPr txBox="1"/>
          <p:nvPr/>
        </p:nvSpPr>
        <p:spPr>
          <a:xfrm>
            <a:off x="14230639" y="4187796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Auftragsbestand</a:t>
            </a:r>
            <a:br>
              <a:rPr lang="de-DE" sz="2400" b="1">
                <a:solidFill>
                  <a:srgbClr val="143E6F"/>
                </a:solidFill>
              </a:rPr>
            </a:br>
            <a:r>
              <a:rPr lang="de-DE" sz="2400" b="1">
                <a:solidFill>
                  <a:srgbClr val="143E6F"/>
                </a:solidFill>
              </a:rPr>
              <a:t>(in EUR Mio.)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2C97042-D8D6-4C38-B729-623C7EDC535F}"/>
              </a:ext>
            </a:extLst>
          </p:cNvPr>
          <p:cNvSpPr txBox="1"/>
          <p:nvPr/>
        </p:nvSpPr>
        <p:spPr>
          <a:xfrm>
            <a:off x="18710316" y="4221703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143E6F"/>
                </a:solidFill>
              </a:rPr>
              <a:t>Durchschnittliche Beschäftigte</a:t>
            </a:r>
          </a:p>
        </p:txBody>
      </p:sp>
      <p:graphicFrame>
        <p:nvGraphicFramePr>
          <p:cNvPr id="42" name="Inhaltsplatzhalter 8">
            <a:extLst>
              <a:ext uri="{FF2B5EF4-FFF2-40B4-BE49-F238E27FC236}">
                <a16:creationId xmlns:a16="http://schemas.microsoft.com/office/drawing/2014/main" id="{F4BE0721-A1BC-490E-A672-AD875F544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889646"/>
              </p:ext>
            </p:extLst>
          </p:nvPr>
        </p:nvGraphicFramePr>
        <p:xfrm>
          <a:off x="13807116" y="5316673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3" name="Inhaltsplatzhalter 8">
            <a:extLst>
              <a:ext uri="{FF2B5EF4-FFF2-40B4-BE49-F238E27FC236}">
                <a16:creationId xmlns:a16="http://schemas.microsoft.com/office/drawing/2014/main" id="{6A3FD25D-2B6F-4509-B7D0-C669B5641E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085202"/>
              </p:ext>
            </p:extLst>
          </p:nvPr>
        </p:nvGraphicFramePr>
        <p:xfrm>
          <a:off x="18370721" y="5284799"/>
          <a:ext cx="49032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Round Diagonal Corner Rectangle 1">
            <a:extLst>
              <a:ext uri="{FF2B5EF4-FFF2-40B4-BE49-F238E27FC236}">
                <a16:creationId xmlns:a16="http://schemas.microsoft.com/office/drawing/2014/main" id="{9DCD8CB1-159B-4B90-A3CC-51D2A0D1B878}"/>
              </a:ext>
            </a:extLst>
          </p:cNvPr>
          <p:cNvSpPr/>
          <p:nvPr/>
        </p:nvSpPr>
        <p:spPr>
          <a:xfrm flipH="1">
            <a:off x="1596699" y="6633259"/>
            <a:ext cx="7135200" cy="709515"/>
          </a:xfrm>
          <a:prstGeom prst="round2DiagRect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7981" rtlCol="0" anchor="ctr"/>
          <a:lstStyle/>
          <a:p>
            <a:pPr algn="ctr"/>
            <a:endParaRPr lang="en-US" sz="12799">
              <a:latin typeface="Trebuchet MS" panose="020B0703020202090204" pitchFamily="34" charset="0"/>
            </a:endParaRPr>
          </a:p>
        </p:txBody>
      </p:sp>
      <p:sp>
        <p:nvSpPr>
          <p:cNvPr id="38" name="Rounded Rectangle">
            <a:extLst>
              <a:ext uri="{FF2B5EF4-FFF2-40B4-BE49-F238E27FC236}">
                <a16:creationId xmlns:a16="http://schemas.microsoft.com/office/drawing/2014/main" id="{E7AB1B87-30D3-40B9-934B-749A78441809}"/>
              </a:ext>
            </a:extLst>
          </p:cNvPr>
          <p:cNvSpPr/>
          <p:nvPr/>
        </p:nvSpPr>
        <p:spPr>
          <a:xfrm>
            <a:off x="1659464" y="6611056"/>
            <a:ext cx="7135200" cy="760788"/>
          </a:xfrm>
          <a:prstGeom prst="roundRect">
            <a:avLst>
              <a:gd name="adj" fmla="val 11410"/>
            </a:avLst>
          </a:prstGeom>
          <a:noFill/>
          <a:ln w="12700" cap="flat">
            <a:noFill/>
            <a:miter lim="400000"/>
          </a:ln>
          <a:effectLst/>
        </p:spPr>
        <p:txBody>
          <a:bodyPr wrap="none" lIns="241888" tIns="241888" rIns="241888" bIns="241888" numCol="1" anchor="ctr">
            <a:noAutofit/>
          </a:bodyPr>
          <a:lstStyle/>
          <a:p>
            <a:pPr>
              <a:defRPr sz="3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de-DE" sz="3400" b="1" dirty="0">
                <a:solidFill>
                  <a:schemeClr val="bg1"/>
                </a:solidFill>
                <a:latin typeface="Trebuchet MS" panose="020B0703020202090204" pitchFamily="34" charset="0"/>
              </a:rPr>
              <a:t>Großprojekte Infrastruktur</a:t>
            </a:r>
            <a:endParaRPr lang="de" sz="34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5" presetID="2" presetClass="entr" presetSubtype="2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0" grpId="0" animBg="1"/>
          <p:bldP spid="39" grpId="0" animBg="1"/>
          <p:bldP spid="22" grpId="0" animBg="1"/>
          <p:bldP spid="23" grpId="0"/>
          <p:bldP spid="25" grpId="0"/>
          <p:bldP spid="27" grpId="0"/>
          <p:bldP spid="31" grpId="0"/>
          <p:bldP spid="61" grpId="0"/>
          <p:bldP spid="21" grpId="0" animBg="1"/>
          <p:bldP spid="24" grpId="0"/>
          <p:bldP spid="26" grpId="0" animBg="1"/>
          <p:bldP spid="28" grpId="0"/>
          <p:bldP spid="30" grpId="0" animBg="1"/>
          <p:bldP spid="32" grpId="0"/>
          <p:bldP spid="34" grpId="0"/>
          <p:bldGraphic spid="29" grpId="0">
            <p:bldAsOne/>
          </p:bldGraphic>
          <p:bldP spid="33" grpId="0"/>
          <p:bldP spid="35" grpId="0"/>
          <p:bldP spid="36" grpId="0"/>
          <p:bldGraphic spid="42" grpId="0">
            <p:bldAsOne/>
          </p:bldGraphic>
          <p:bldGraphic spid="43" grpId="0">
            <p:bldAsOne/>
          </p:bldGraphic>
          <p:bldP spid="3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3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5" presetID="2" presetClass="entr" presetSubtype="2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0" grpId="0" animBg="1"/>
          <p:bldP spid="39" grpId="0" animBg="1"/>
          <p:bldP spid="22" grpId="0" animBg="1"/>
          <p:bldP spid="23" grpId="0"/>
          <p:bldP spid="25" grpId="0"/>
          <p:bldP spid="27" grpId="0"/>
          <p:bldP spid="31" grpId="0"/>
          <p:bldP spid="61" grpId="0"/>
          <p:bldP spid="21" grpId="0" animBg="1"/>
          <p:bldP spid="24" grpId="0"/>
          <p:bldP spid="26" grpId="0" animBg="1"/>
          <p:bldP spid="28" grpId="0"/>
          <p:bldP spid="30" grpId="0" animBg="1"/>
          <p:bldP spid="32" grpId="0"/>
          <p:bldP spid="34" grpId="0"/>
          <p:bldGraphic spid="29" grpId="0">
            <p:bldAsOne/>
          </p:bldGraphic>
          <p:bldP spid="33" grpId="0"/>
          <p:bldP spid="35" grpId="0"/>
          <p:bldP spid="36" grpId="0"/>
          <p:bldGraphic spid="42" grpId="0">
            <p:bldAsOne/>
          </p:bldGraphic>
          <p:bldGraphic spid="43" grpId="0">
            <p:bldAsOne/>
          </p:bldGraphic>
          <p:bldP spid="37" grpId="0" animBg="1"/>
          <p:bldP spid="3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A56185D0-4EF3-4A4D-9667-0D27B72E4CA0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692" y="3715117"/>
            <a:ext cx="5242243" cy="4236965"/>
          </a:xfrm>
          <a:prstGeom prst="rect">
            <a:avLst/>
          </a:prstGeom>
        </p:spPr>
      </p:pic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5744DC8C-1A86-4ABD-A1CA-C93005F333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050936" y="530475"/>
          <a:ext cx="2930" cy="2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5"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17" name="Objekt 16" hidden="1">
                        <a:extLst>
                          <a:ext uri="{FF2B5EF4-FFF2-40B4-BE49-F238E27FC236}">
                            <a16:creationId xmlns:a16="http://schemas.microsoft.com/office/drawing/2014/main" id="{5744DC8C-1A86-4ABD-A1CA-C93005F33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0936" y="530475"/>
                        <a:ext cx="2930" cy="2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itel 2">
            <a:extLst>
              <a:ext uri="{FF2B5EF4-FFF2-40B4-BE49-F238E27FC236}">
                <a16:creationId xmlns:a16="http://schemas.microsoft.com/office/drawing/2014/main" id="{0B675DD1-9208-4FD9-BA49-3A17FDBA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Welt ist durch Megatrends im Wandel</a:t>
            </a:r>
            <a:br>
              <a:rPr lang="de-DE"/>
            </a:br>
            <a:r>
              <a:rPr lang="de-DE" sz="4000" b="0"/>
              <a:t>Die PORR bietet Antworten für zukünftige Herausforderungen</a:t>
            </a:r>
            <a:br>
              <a:rPr lang="de-DE" sz="6000"/>
            </a:br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B21D215-3E92-4F75-BB97-512B1F93D09A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"/>
          <a:stretch/>
        </p:blipFill>
        <p:spPr>
          <a:xfrm>
            <a:off x="1642097" y="3717258"/>
            <a:ext cx="5019288" cy="423482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16F7ADA-E897-4016-802A-19E04844A7AE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9"/>
          <a:stretch/>
        </p:blipFill>
        <p:spPr>
          <a:xfrm>
            <a:off x="12087662" y="3717258"/>
            <a:ext cx="5278001" cy="423058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B7A68A7-B484-40C9-B70B-543708F0DD8C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1969" y="3715117"/>
            <a:ext cx="5052313" cy="423696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EC30E35-678C-4676-930F-8381192CD8F7}"/>
              </a:ext>
            </a:extLst>
          </p:cNvPr>
          <p:cNvSpPr txBox="1"/>
          <p:nvPr/>
        </p:nvSpPr>
        <p:spPr>
          <a:xfrm>
            <a:off x="1741666" y="7011511"/>
            <a:ext cx="378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  <a:latin typeface="+mn-lt"/>
              </a:rPr>
              <a:t>URBANISIERUNG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AB8EA08-0C63-439E-B68B-2937F8D11FC5}"/>
              </a:ext>
            </a:extLst>
          </p:cNvPr>
          <p:cNvSpPr txBox="1"/>
          <p:nvPr/>
        </p:nvSpPr>
        <p:spPr>
          <a:xfrm>
            <a:off x="12368607" y="7056787"/>
            <a:ext cx="197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  <a:latin typeface="+mn-lt"/>
              </a:rPr>
              <a:t>KUNDEN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76657F6-7ACF-4C34-89E1-446954A2DB26}"/>
              </a:ext>
            </a:extLst>
          </p:cNvPr>
          <p:cNvSpPr txBox="1"/>
          <p:nvPr/>
        </p:nvSpPr>
        <p:spPr>
          <a:xfrm>
            <a:off x="17794252" y="7043048"/>
            <a:ext cx="484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+mn-lt"/>
              </a:rPr>
              <a:t>DIGITALE ZUKUNFT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6F868B-9A6E-4C5E-9D8D-E110870E849B}"/>
              </a:ext>
            </a:extLst>
          </p:cNvPr>
          <p:cNvSpPr txBox="1"/>
          <p:nvPr/>
        </p:nvSpPr>
        <p:spPr>
          <a:xfrm>
            <a:off x="1567588" y="8203113"/>
            <a:ext cx="4634905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GB" sz="2800">
                <a:latin typeface="+mn-lt"/>
              </a:rPr>
              <a:t>Die PORR </a:t>
            </a:r>
            <a:r>
              <a:rPr lang="en-GB" sz="2800" err="1">
                <a:latin typeface="+mn-lt"/>
              </a:rPr>
              <a:t>bietet</a:t>
            </a:r>
            <a:r>
              <a:rPr lang="en-GB" sz="2800">
                <a:latin typeface="+mn-lt"/>
              </a:rPr>
              <a:t> </a:t>
            </a:r>
            <a:r>
              <a:rPr lang="en-GB" sz="2800" err="1">
                <a:latin typeface="+mn-lt"/>
              </a:rPr>
              <a:t>als</a:t>
            </a:r>
            <a:r>
              <a:rPr lang="en-GB" sz="2800">
                <a:latin typeface="+mn-lt"/>
              </a:rPr>
              <a:t> Total- </a:t>
            </a:r>
            <a:r>
              <a:rPr lang="en-GB" sz="2800" err="1">
                <a:latin typeface="+mn-lt"/>
              </a:rPr>
              <a:t>oder</a:t>
            </a:r>
            <a:r>
              <a:rPr lang="en-GB" sz="2800">
                <a:latin typeface="+mn-lt"/>
              </a:rPr>
              <a:t> </a:t>
            </a:r>
            <a:r>
              <a:rPr lang="en-GB" sz="2800" err="1">
                <a:latin typeface="+mn-lt"/>
              </a:rPr>
              <a:t>Generalunternehmer</a:t>
            </a:r>
            <a:r>
              <a:rPr lang="en-GB" sz="2800">
                <a:latin typeface="+mn-lt"/>
              </a:rPr>
              <a:t> </a:t>
            </a:r>
            <a:r>
              <a:rPr lang="en-GB" sz="2800" b="1" err="1">
                <a:latin typeface="+mn-lt"/>
              </a:rPr>
              <a:t>alle</a:t>
            </a:r>
            <a:r>
              <a:rPr lang="en-GB" sz="2800" b="1">
                <a:latin typeface="+mn-lt"/>
              </a:rPr>
              <a:t> </a:t>
            </a:r>
            <a:r>
              <a:rPr lang="en-GB" sz="2800" b="1" err="1">
                <a:latin typeface="+mn-lt"/>
              </a:rPr>
              <a:t>Bauleistungen</a:t>
            </a:r>
            <a:r>
              <a:rPr lang="en-GB" sz="2800" b="1">
                <a:latin typeface="+mn-lt"/>
              </a:rPr>
              <a:t> </a:t>
            </a:r>
            <a:r>
              <a:rPr lang="en-GB" sz="2800" b="1" err="1">
                <a:latin typeface="+mn-lt"/>
              </a:rPr>
              <a:t>im</a:t>
            </a:r>
            <a:r>
              <a:rPr lang="en-GB" sz="2800" b="1">
                <a:latin typeface="+mn-lt"/>
              </a:rPr>
              <a:t> Hoch-, </a:t>
            </a:r>
            <a:r>
              <a:rPr lang="en-GB" sz="2800" b="1" err="1">
                <a:latin typeface="+mn-lt"/>
              </a:rPr>
              <a:t>Tief</a:t>
            </a:r>
            <a:r>
              <a:rPr lang="en-GB" sz="2800" b="1">
                <a:latin typeface="+mn-lt"/>
              </a:rPr>
              <a:t>- und </a:t>
            </a:r>
            <a:r>
              <a:rPr lang="en-GB" sz="2800" b="1" err="1">
                <a:latin typeface="+mn-lt"/>
              </a:rPr>
              <a:t>Infrastrukturbau</a:t>
            </a:r>
            <a:r>
              <a:rPr lang="en-GB" sz="2800" b="1">
                <a:latin typeface="+mn-lt"/>
              </a:rPr>
              <a:t> </a:t>
            </a:r>
            <a:r>
              <a:rPr lang="en-GB" sz="2800" err="1">
                <a:latin typeface="+mn-lt"/>
              </a:rPr>
              <a:t>sowie</a:t>
            </a:r>
            <a:r>
              <a:rPr lang="en-GB" sz="2800">
                <a:latin typeface="+mn-lt"/>
              </a:rPr>
              <a:t> </a:t>
            </a:r>
            <a:r>
              <a:rPr lang="en-GB" sz="2800" b="1" err="1">
                <a:latin typeface="+mn-lt"/>
              </a:rPr>
              <a:t>Spezialthemen</a:t>
            </a:r>
            <a:r>
              <a:rPr lang="en-GB" sz="2800" b="1">
                <a:latin typeface="+mn-lt"/>
              </a:rPr>
              <a:t> </a:t>
            </a:r>
            <a:r>
              <a:rPr lang="en-GB" sz="2800">
                <a:latin typeface="+mn-lt"/>
              </a:rPr>
              <a:t>an.</a:t>
            </a:r>
            <a:endParaRPr lang="de-DE" sz="2800" b="1">
              <a:latin typeface="+mn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5FD772-C759-4A68-8783-2A560EEC00EA}"/>
              </a:ext>
            </a:extLst>
          </p:cNvPr>
          <p:cNvSpPr txBox="1"/>
          <p:nvPr/>
        </p:nvSpPr>
        <p:spPr>
          <a:xfrm>
            <a:off x="6714362" y="8261385"/>
            <a:ext cx="463490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>
                <a:latin typeface="Trebuchet MS"/>
              </a:rPr>
              <a:t>Top </a:t>
            </a:r>
            <a:r>
              <a:rPr lang="en-GB" sz="2800" b="1" err="1">
                <a:latin typeface="Trebuchet MS"/>
              </a:rPr>
              <a:t>bei</a:t>
            </a:r>
            <a:r>
              <a:rPr lang="en-GB" sz="2800" b="1">
                <a:latin typeface="Trebuchet MS"/>
              </a:rPr>
              <a:t> </a:t>
            </a:r>
            <a:r>
              <a:rPr lang="en-GB" sz="2800" b="1" err="1">
                <a:latin typeface="Trebuchet MS"/>
              </a:rPr>
              <a:t>Nachhaltigkeit</a:t>
            </a:r>
            <a:r>
              <a:rPr lang="en-GB" sz="2800">
                <a:latin typeface="Trebuchet MS"/>
              </a:rPr>
              <a:t>: </a:t>
            </a:r>
            <a:r>
              <a:rPr lang="en-GB" sz="2800" err="1">
                <a:latin typeface="Trebuchet MS"/>
              </a:rPr>
              <a:t>klarer</a:t>
            </a:r>
            <a:r>
              <a:rPr lang="en-GB" sz="2800">
                <a:latin typeface="Trebuchet MS"/>
              </a:rPr>
              <a:t> </a:t>
            </a:r>
            <a:r>
              <a:rPr lang="en-GB" sz="2800" err="1">
                <a:latin typeface="Trebuchet MS"/>
              </a:rPr>
              <a:t>Fokus</a:t>
            </a:r>
            <a:r>
              <a:rPr lang="en-GB" sz="2800">
                <a:latin typeface="Trebuchet MS"/>
              </a:rPr>
              <a:t> auf Umwelt und </a:t>
            </a:r>
            <a:r>
              <a:rPr lang="en-GB" sz="2800" err="1">
                <a:latin typeface="Trebuchet MS"/>
              </a:rPr>
              <a:t>soziale</a:t>
            </a:r>
            <a:r>
              <a:rPr lang="en-GB" sz="2800">
                <a:latin typeface="Trebuchet MS"/>
              </a:rPr>
              <a:t> </a:t>
            </a:r>
            <a:r>
              <a:rPr lang="en-GB" sz="2800" err="1">
                <a:latin typeface="Trebuchet MS"/>
              </a:rPr>
              <a:t>Verantwortung</a:t>
            </a:r>
            <a:r>
              <a:rPr lang="en-GB" sz="2800">
                <a:latin typeface="Trebuchet MS"/>
              </a:rPr>
              <a:t>.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8F7FF0F5-F606-4C44-A357-BCEFAE46A7DE}"/>
              </a:ext>
            </a:extLst>
          </p:cNvPr>
          <p:cNvSpPr txBox="1"/>
          <p:nvPr/>
        </p:nvSpPr>
        <p:spPr>
          <a:xfrm>
            <a:off x="12087364" y="8210550"/>
            <a:ext cx="463490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2800" b="1">
                <a:latin typeface="Trebuchet MS"/>
              </a:rPr>
              <a:t>Der </a:t>
            </a:r>
            <a:r>
              <a:rPr lang="en-GB" sz="2800" b="1" err="1">
                <a:latin typeface="Trebuchet MS"/>
              </a:rPr>
              <a:t>integrierte</a:t>
            </a:r>
            <a:r>
              <a:rPr lang="en-GB" sz="2800" b="1">
                <a:latin typeface="Trebuchet MS"/>
              </a:rPr>
              <a:t> Ansatz </a:t>
            </a:r>
            <a:r>
              <a:rPr lang="en-GB" sz="2800">
                <a:latin typeface="Trebuchet MS"/>
              </a:rPr>
              <a:t>–</a:t>
            </a:r>
            <a:br>
              <a:rPr lang="en-GB" sz="2800"/>
            </a:br>
            <a:r>
              <a:rPr lang="en-GB" sz="2800" b="1" err="1">
                <a:latin typeface="Trebuchet MS"/>
              </a:rPr>
              <a:t>alles</a:t>
            </a:r>
            <a:r>
              <a:rPr lang="en-GB" sz="2800" b="1">
                <a:latin typeface="Trebuchet MS"/>
              </a:rPr>
              <a:t> </a:t>
            </a:r>
            <a:r>
              <a:rPr lang="en-GB" sz="2800" b="1" err="1">
                <a:latin typeface="Trebuchet MS"/>
              </a:rPr>
              <a:t>aus</a:t>
            </a:r>
            <a:r>
              <a:rPr lang="en-GB" sz="2800" b="1">
                <a:latin typeface="Trebuchet MS"/>
              </a:rPr>
              <a:t> </a:t>
            </a:r>
            <a:r>
              <a:rPr lang="en-GB" sz="2800" b="1" err="1">
                <a:latin typeface="Trebuchet MS"/>
              </a:rPr>
              <a:t>einer</a:t>
            </a:r>
            <a:r>
              <a:rPr lang="en-GB" sz="2800" b="1">
                <a:latin typeface="Trebuchet MS"/>
              </a:rPr>
              <a:t> Hand </a:t>
            </a:r>
            <a:r>
              <a:rPr lang="en-GB" sz="2800">
                <a:latin typeface="Trebuchet MS"/>
              </a:rPr>
              <a:t>– </a:t>
            </a:r>
            <a:r>
              <a:rPr lang="en-GB" sz="2800" err="1">
                <a:latin typeface="Trebuchet MS"/>
              </a:rPr>
              <a:t>bedient</a:t>
            </a:r>
            <a:r>
              <a:rPr lang="en-GB" sz="2800">
                <a:latin typeface="Trebuchet MS"/>
              </a:rPr>
              <a:t> </a:t>
            </a:r>
            <a:r>
              <a:rPr lang="en-GB" sz="2800" err="1">
                <a:latin typeface="Trebuchet MS"/>
              </a:rPr>
              <a:t>Zukunftstrends</a:t>
            </a:r>
            <a:r>
              <a:rPr lang="en-GB" sz="2800">
                <a:latin typeface="Trebuchet MS"/>
              </a:rPr>
              <a:t> </a:t>
            </a:r>
            <a:r>
              <a:rPr lang="en-GB" sz="2800" err="1">
                <a:latin typeface="Trebuchet MS"/>
              </a:rPr>
              <a:t>bei</a:t>
            </a:r>
            <a:r>
              <a:rPr lang="en-GB" sz="2800">
                <a:latin typeface="Trebuchet MS"/>
              </a:rPr>
              <a:t> </a:t>
            </a:r>
            <a:r>
              <a:rPr lang="en-GB" sz="2800" err="1">
                <a:latin typeface="Trebuchet MS"/>
              </a:rPr>
              <a:t>Kunden</a:t>
            </a:r>
            <a:r>
              <a:rPr lang="en-GB" sz="2800">
                <a:latin typeface="Trebuchet MS"/>
              </a:rPr>
              <a:t>.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0E1D3A6-218C-4CA1-9BE8-69D8F23D9CA2}"/>
              </a:ext>
            </a:extLst>
          </p:cNvPr>
          <p:cNvSpPr txBox="1"/>
          <p:nvPr/>
        </p:nvSpPr>
        <p:spPr>
          <a:xfrm>
            <a:off x="17445402" y="8246322"/>
            <a:ext cx="4634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Die PORR </a:t>
            </a:r>
            <a:r>
              <a:rPr lang="en-GB" sz="2800" err="1"/>
              <a:t>setzt</a:t>
            </a:r>
            <a:r>
              <a:rPr lang="en-GB" sz="2800"/>
              <a:t> </a:t>
            </a:r>
            <a:r>
              <a:rPr lang="en-GB" sz="2800" err="1"/>
              <a:t>als</a:t>
            </a:r>
            <a:r>
              <a:rPr lang="en-GB" sz="2800" b="1"/>
              <a:t> </a:t>
            </a:r>
            <a:r>
              <a:rPr lang="en-GB" sz="2800" b="1" err="1"/>
              <a:t>Technologievorreiter</a:t>
            </a:r>
            <a:r>
              <a:rPr lang="en-GB" sz="2800" b="1"/>
              <a:t> </a:t>
            </a:r>
            <a:r>
              <a:rPr lang="en-GB" sz="2800"/>
              <a:t>auf </a:t>
            </a:r>
            <a:r>
              <a:rPr lang="en-GB" sz="2800" b="1"/>
              <a:t>BIM, LEAN Design &amp; LEAN Construction</a:t>
            </a:r>
            <a:r>
              <a:rPr lang="en-GB" sz="2800"/>
              <a:t>.</a:t>
            </a:r>
            <a:endParaRPr lang="en-GB" sz="2800" b="1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E2098CF-1930-4D85-88D4-BDCBE9FDE875}"/>
              </a:ext>
            </a:extLst>
          </p:cNvPr>
          <p:cNvSpPr txBox="1"/>
          <p:nvPr/>
        </p:nvSpPr>
        <p:spPr>
          <a:xfrm>
            <a:off x="6881532" y="6996448"/>
            <a:ext cx="476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  <a:latin typeface="+mn-lt"/>
              </a:rPr>
              <a:t>ÖKOLOGISCH/SOZIAL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6336971-68B6-4890-B5C1-C888F2CC574D}"/>
              </a:ext>
            </a:extLst>
          </p:cNvPr>
          <p:cNvSpPr/>
          <p:nvPr/>
        </p:nvSpPr>
        <p:spPr>
          <a:xfrm>
            <a:off x="201738" y="7952082"/>
            <a:ext cx="23934166" cy="11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EA32938-B3E8-4231-BD45-F1708B3E02DE}"/>
              </a:ext>
            </a:extLst>
          </p:cNvPr>
          <p:cNvSpPr/>
          <p:nvPr/>
        </p:nvSpPr>
        <p:spPr>
          <a:xfrm>
            <a:off x="12029936" y="6204635"/>
            <a:ext cx="324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/>
              <a:t> 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1A64818-1DA3-43A7-9749-AA43F145D564}"/>
              </a:ext>
            </a:extLst>
          </p:cNvPr>
          <p:cNvSpPr/>
          <p:nvPr/>
        </p:nvSpPr>
        <p:spPr>
          <a:xfrm>
            <a:off x="12029936" y="6204635"/>
            <a:ext cx="324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/>
              <a:t> </a:t>
            </a:r>
          </a:p>
        </p:txBody>
      </p:sp>
      <p:sp>
        <p:nvSpPr>
          <p:cNvPr id="24" name="Fußzeilenplatzhalter 1">
            <a:extLst>
              <a:ext uri="{FF2B5EF4-FFF2-40B4-BE49-F238E27FC236}">
                <a16:creationId xmlns:a16="http://schemas.microsoft.com/office/drawing/2014/main" id="{97955D73-DB36-45DF-BD48-6732EB36D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14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8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8000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8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38000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8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accel="38000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38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8" accel="38000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38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4" grpId="0"/>
          <p:bldP spid="35" grpId="0"/>
          <p:bldP spid="3" grpId="0"/>
          <p:bldP spid="45" grpId="0"/>
          <p:bldP spid="46" grpId="0"/>
          <p:bldP spid="47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3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3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accel="3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3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8" accel="3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3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4" grpId="0"/>
          <p:bldP spid="35" grpId="0"/>
          <p:bldP spid="3" grpId="0"/>
          <p:bldP spid="45" grpId="0"/>
          <p:bldP spid="46" grpId="0"/>
          <p:bldP spid="47" grpId="0"/>
          <p:bldP spid="2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19B8C7-5074-4B5D-A4B3-5A14355A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Transformation durch PORR 2025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F3731F-0C78-4455-B801-7F270588F532}"/>
              </a:ext>
            </a:extLst>
          </p:cNvPr>
          <p:cNvSpPr txBox="1"/>
          <p:nvPr/>
        </p:nvSpPr>
        <p:spPr>
          <a:xfrm>
            <a:off x="1604021" y="3562566"/>
            <a:ext cx="769441" cy="36158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3800">
                <a:solidFill>
                  <a:srgbClr val="273D71"/>
                </a:solidFill>
              </a:rPr>
              <a:t>STRATEGIE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ABF061-53B4-421A-AD7A-2746A7FBA3EE}"/>
              </a:ext>
            </a:extLst>
          </p:cNvPr>
          <p:cNvSpPr txBox="1"/>
          <p:nvPr/>
        </p:nvSpPr>
        <p:spPr>
          <a:xfrm>
            <a:off x="1625751" y="7272297"/>
            <a:ext cx="769441" cy="36569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3800">
                <a:solidFill>
                  <a:srgbClr val="273D71"/>
                </a:solidFill>
              </a:rPr>
              <a:t>ZIELE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4468E5E-8C5C-4E6A-AA27-EB3E3160736B}"/>
              </a:ext>
            </a:extLst>
          </p:cNvPr>
          <p:cNvCxnSpPr>
            <a:cxnSpLocks/>
          </p:cNvCxnSpPr>
          <p:nvPr/>
        </p:nvCxnSpPr>
        <p:spPr>
          <a:xfrm>
            <a:off x="2907612" y="3429343"/>
            <a:ext cx="5085457" cy="0"/>
          </a:xfrm>
          <a:prstGeom prst="line">
            <a:avLst/>
          </a:prstGeom>
          <a:ln w="444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AF91ABBE-4FCC-469F-AB06-5030B644D6F3}"/>
              </a:ext>
            </a:extLst>
          </p:cNvPr>
          <p:cNvSpPr txBox="1"/>
          <p:nvPr/>
        </p:nvSpPr>
        <p:spPr>
          <a:xfrm>
            <a:off x="2849167" y="3649922"/>
            <a:ext cx="5085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/>
              <a:t>Mehr Fokus</a:t>
            </a:r>
            <a:br>
              <a:rPr lang="de-DE" sz="3100" b="1"/>
            </a:br>
            <a:endParaRPr lang="de-DE" sz="1000" b="1"/>
          </a:p>
          <a:p>
            <a:r>
              <a:rPr lang="de-DE" sz="3100"/>
              <a:t>Den richtigen Fokus behalten und von langfristigem Potenzial der Heimmärkte profitieren</a:t>
            </a:r>
          </a:p>
          <a:p>
            <a:endParaRPr lang="en-GB" sz="31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7DD8D5-D51E-4A65-9FD5-1A4E2765A327}"/>
              </a:ext>
            </a:extLst>
          </p:cNvPr>
          <p:cNvSpPr txBox="1"/>
          <p:nvPr/>
        </p:nvSpPr>
        <p:spPr>
          <a:xfrm>
            <a:off x="8272982" y="3673997"/>
            <a:ext cx="41632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/>
              <a:t>Mehr Effizienz</a:t>
            </a:r>
          </a:p>
          <a:p>
            <a:endParaRPr lang="de-DE" sz="1000"/>
          </a:p>
          <a:p>
            <a:r>
              <a:rPr lang="de-DE" sz="3100"/>
              <a:t>Rahmen für intelligentes und profitables Wachstum </a:t>
            </a:r>
          </a:p>
          <a:p>
            <a:endParaRPr lang="en-GB" sz="310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AA0EBCD-0182-4131-8DEE-98C1F9E1491E}"/>
              </a:ext>
            </a:extLst>
          </p:cNvPr>
          <p:cNvSpPr txBox="1"/>
          <p:nvPr/>
        </p:nvSpPr>
        <p:spPr>
          <a:xfrm>
            <a:off x="12874757" y="3673997"/>
            <a:ext cx="562653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/>
              <a:t>Werte heben</a:t>
            </a:r>
          </a:p>
          <a:p>
            <a:endParaRPr lang="de-DE" sz="1000"/>
          </a:p>
          <a:p>
            <a:r>
              <a:rPr lang="de-DE" sz="3100"/>
              <a:t>Überprüfung der Kostenstrukturen auf </a:t>
            </a:r>
            <a:br>
              <a:rPr lang="de-DE" sz="3100"/>
            </a:br>
            <a:r>
              <a:rPr lang="de-DE" sz="3100"/>
              <a:t>allen Ebenen</a:t>
            </a:r>
          </a:p>
          <a:p>
            <a:endParaRPr lang="en-GB" sz="31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F00E626-6343-4BEB-AB8A-978CA4C108B3}"/>
              </a:ext>
            </a:extLst>
          </p:cNvPr>
          <p:cNvSpPr txBox="1"/>
          <p:nvPr/>
        </p:nvSpPr>
        <p:spPr>
          <a:xfrm>
            <a:off x="18434684" y="3714863"/>
            <a:ext cx="4892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/>
              <a:t>Potenziale realisieren</a:t>
            </a:r>
          </a:p>
          <a:p>
            <a:endParaRPr lang="de-DE" sz="1000"/>
          </a:p>
          <a:p>
            <a:r>
              <a:rPr lang="de-DE" sz="3100"/>
              <a:t>Digitale, vernetzte Lösungen entlang der Wertschöpfungskette ausbauen</a:t>
            </a:r>
          </a:p>
          <a:p>
            <a:endParaRPr lang="en-GB" sz="31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6069F45-39EC-4E8E-8016-202CA4DF5EF3}"/>
              </a:ext>
            </a:extLst>
          </p:cNvPr>
          <p:cNvSpPr txBox="1"/>
          <p:nvPr/>
        </p:nvSpPr>
        <p:spPr>
          <a:xfrm>
            <a:off x="2893321" y="7533551"/>
            <a:ext cx="4178988" cy="3908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3100" b="1"/>
              <a:t>Portfoliobereinigung</a:t>
            </a:r>
          </a:p>
          <a:p>
            <a:r>
              <a:rPr lang="de-DE" sz="3100"/>
              <a:t>durch neu initiierte Heat </a:t>
            </a:r>
            <a:r>
              <a:rPr lang="de-DE" sz="3100" err="1"/>
              <a:t>Map</a:t>
            </a:r>
            <a:endParaRPr lang="de-DE" sz="3100"/>
          </a:p>
          <a:p>
            <a:endParaRPr lang="de-DE" sz="3100"/>
          </a:p>
          <a:p>
            <a:r>
              <a:rPr lang="de-DE" sz="3100" b="1"/>
              <a:t>Optimaler Portfoliomix </a:t>
            </a:r>
            <a:r>
              <a:rPr lang="de-DE" sz="3100"/>
              <a:t>bei Projekt- und Flächengeschäft</a:t>
            </a:r>
            <a:endParaRPr lang="en-GB" sz="31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F8ACFE8-93C2-4060-A632-150860E83BB8}"/>
              </a:ext>
            </a:extLst>
          </p:cNvPr>
          <p:cNvSpPr txBox="1"/>
          <p:nvPr/>
        </p:nvSpPr>
        <p:spPr>
          <a:xfrm>
            <a:off x="8317377" y="7533551"/>
            <a:ext cx="4518723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b="1"/>
              <a:t>Straffen der Organisation</a:t>
            </a:r>
          </a:p>
          <a:p>
            <a:endParaRPr lang="en-GB" sz="3100"/>
          </a:p>
          <a:p>
            <a:r>
              <a:rPr lang="en-GB" sz="3100" b="1" err="1"/>
              <a:t>Digitalisierung</a:t>
            </a:r>
            <a:endParaRPr lang="en-GB" sz="3100" b="1"/>
          </a:p>
          <a:p>
            <a:r>
              <a:rPr lang="en-GB" sz="3100"/>
              <a:t>von </a:t>
            </a:r>
            <a:r>
              <a:rPr lang="en-GB" sz="3100" err="1"/>
              <a:t>technischen</a:t>
            </a:r>
            <a:r>
              <a:rPr lang="en-GB" sz="3100"/>
              <a:t> und </a:t>
            </a:r>
            <a:r>
              <a:rPr lang="en-GB" sz="3100" err="1"/>
              <a:t>kommerziellen</a:t>
            </a:r>
            <a:r>
              <a:rPr lang="en-GB" sz="3100"/>
              <a:t> </a:t>
            </a:r>
            <a:r>
              <a:rPr lang="en-GB" sz="3100" err="1"/>
              <a:t>Ablaufprozessen</a:t>
            </a:r>
            <a:endParaRPr lang="en-GB" sz="310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F719704-60C6-4CC0-8BBB-81D18C32BDC3}"/>
              </a:ext>
            </a:extLst>
          </p:cNvPr>
          <p:cNvSpPr txBox="1"/>
          <p:nvPr/>
        </p:nvSpPr>
        <p:spPr>
          <a:xfrm>
            <a:off x="12928936" y="7496041"/>
            <a:ext cx="5026555" cy="3447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 err="1"/>
              <a:t>Beschaffung</a:t>
            </a:r>
            <a:r>
              <a:rPr lang="en-GB" sz="3200" b="1" dirty="0"/>
              <a:t> </a:t>
            </a:r>
            <a:r>
              <a:rPr lang="en-GB" sz="3200" b="1" dirty="0" err="1"/>
              <a:t>optimieren</a:t>
            </a:r>
            <a:br>
              <a:rPr lang="en-GB" sz="3200" dirty="0"/>
            </a:br>
            <a:endParaRPr lang="en-GB" sz="3100" dirty="0"/>
          </a:p>
          <a:p>
            <a:r>
              <a:rPr lang="en-GB" sz="3100" b="1" dirty="0" err="1"/>
              <a:t>Investitionen</a:t>
            </a:r>
            <a:r>
              <a:rPr lang="en-GB" sz="3100" b="1" dirty="0"/>
              <a:t> </a:t>
            </a:r>
            <a:r>
              <a:rPr lang="en-GB" sz="3100" dirty="0"/>
              <a:t>und</a:t>
            </a:r>
          </a:p>
          <a:p>
            <a:r>
              <a:rPr lang="en-GB" sz="3100" b="1" dirty="0">
                <a:latin typeface="Trebuchet MS"/>
              </a:rPr>
              <a:t>Working Capital </a:t>
            </a:r>
            <a:r>
              <a:rPr lang="en-GB" sz="3100" b="1" dirty="0" err="1">
                <a:latin typeface="Trebuchet MS"/>
              </a:rPr>
              <a:t>steuern</a:t>
            </a:r>
            <a:endParaRPr lang="en-GB" sz="3100" dirty="0">
              <a:latin typeface="Trebuchet MS"/>
            </a:endParaRPr>
          </a:p>
          <a:p>
            <a:endParaRPr lang="en-GB" sz="3100" dirty="0"/>
          </a:p>
          <a:p>
            <a:r>
              <a:rPr lang="en-GB" sz="3100" b="1" dirty="0" err="1"/>
              <a:t>Eigenkapitalquote</a:t>
            </a:r>
            <a:r>
              <a:rPr lang="en-GB" sz="3100" b="1" dirty="0"/>
              <a:t> </a:t>
            </a:r>
            <a:r>
              <a:rPr lang="en-GB" sz="3100" dirty="0" err="1"/>
              <a:t>verbessern</a:t>
            </a:r>
            <a:endParaRPr lang="en-GB" sz="3100" dirty="0">
              <a:latin typeface="Trebuchet M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88E9000-BDDA-42C5-83F4-0EAB6DFB8164}"/>
              </a:ext>
            </a:extLst>
          </p:cNvPr>
          <p:cNvSpPr txBox="1"/>
          <p:nvPr/>
        </p:nvSpPr>
        <p:spPr>
          <a:xfrm>
            <a:off x="18434684" y="7496041"/>
            <a:ext cx="554209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/>
              <a:t>Gruppenweite</a:t>
            </a:r>
            <a:br>
              <a:rPr lang="de-DE" sz="3100"/>
            </a:br>
            <a:r>
              <a:rPr lang="de-DE" sz="3100" b="1"/>
              <a:t>IT-Harmonisierung</a:t>
            </a:r>
            <a:endParaRPr lang="de-DE" sz="3100"/>
          </a:p>
          <a:p>
            <a:endParaRPr lang="en-GB" sz="3100"/>
          </a:p>
          <a:p>
            <a:r>
              <a:rPr lang="en-GB" sz="3100" b="1" err="1"/>
              <a:t>Technologieführerschaft</a:t>
            </a:r>
            <a:r>
              <a:rPr lang="en-GB" sz="3100" b="1"/>
              <a:t> </a:t>
            </a:r>
            <a:r>
              <a:rPr lang="en-GB" sz="3100" err="1"/>
              <a:t>weiter</a:t>
            </a:r>
            <a:r>
              <a:rPr lang="en-GB" sz="3100"/>
              <a:t> </a:t>
            </a:r>
            <a:r>
              <a:rPr lang="en-GB" sz="3100" err="1"/>
              <a:t>ausbauen</a:t>
            </a:r>
            <a:endParaRPr lang="en-GB" sz="310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F26B753-FA35-41DD-9B9A-CF3BF66D03F4}"/>
              </a:ext>
            </a:extLst>
          </p:cNvPr>
          <p:cNvSpPr txBox="1"/>
          <p:nvPr/>
        </p:nvSpPr>
        <p:spPr>
          <a:xfrm>
            <a:off x="2811628" y="2403391"/>
            <a:ext cx="352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273D71"/>
                </a:solidFill>
              </a:rPr>
              <a:t>Märkte/Sparten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9B75947-DA6E-4E96-B98C-D81838D5A629}"/>
              </a:ext>
            </a:extLst>
          </p:cNvPr>
          <p:cNvSpPr txBox="1"/>
          <p:nvPr/>
        </p:nvSpPr>
        <p:spPr>
          <a:xfrm>
            <a:off x="8317377" y="2362667"/>
            <a:ext cx="289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273D71"/>
                </a:solidFill>
              </a:rPr>
              <a:t>Organisation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1A314A1-7A04-4DCA-BE40-1225EE07866B}"/>
              </a:ext>
            </a:extLst>
          </p:cNvPr>
          <p:cNvSpPr txBox="1"/>
          <p:nvPr/>
        </p:nvSpPr>
        <p:spPr>
          <a:xfrm>
            <a:off x="12838406" y="2321763"/>
            <a:ext cx="407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273D71"/>
                </a:solidFill>
              </a:rPr>
              <a:t>Operative Analyse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E2972BF-3592-4B45-AAE3-BE60CB11B7AB}"/>
              </a:ext>
            </a:extLst>
          </p:cNvPr>
          <p:cNvSpPr txBox="1"/>
          <p:nvPr/>
        </p:nvSpPr>
        <p:spPr>
          <a:xfrm>
            <a:off x="18434685" y="2362668"/>
            <a:ext cx="380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273D71"/>
                </a:solidFill>
              </a:rPr>
              <a:t>Digitale Chancen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982A7BE-23D9-4E43-AEF9-C5DE9F0EE9A2}"/>
              </a:ext>
            </a:extLst>
          </p:cNvPr>
          <p:cNvCxnSpPr>
            <a:cxnSpLocks/>
          </p:cNvCxnSpPr>
          <p:nvPr/>
        </p:nvCxnSpPr>
        <p:spPr>
          <a:xfrm>
            <a:off x="8317377" y="3436610"/>
            <a:ext cx="4338744" cy="0"/>
          </a:xfrm>
          <a:prstGeom prst="line">
            <a:avLst/>
          </a:prstGeom>
          <a:ln w="444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4B7C3971-2BF1-4B5E-BD73-523B59EABD0D}"/>
              </a:ext>
            </a:extLst>
          </p:cNvPr>
          <p:cNvCxnSpPr>
            <a:cxnSpLocks/>
          </p:cNvCxnSpPr>
          <p:nvPr/>
        </p:nvCxnSpPr>
        <p:spPr>
          <a:xfrm flipV="1">
            <a:off x="12928936" y="3436610"/>
            <a:ext cx="5275931" cy="1"/>
          </a:xfrm>
          <a:prstGeom prst="line">
            <a:avLst/>
          </a:prstGeom>
          <a:ln w="444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2BD598AB-2EBA-4B4D-AB06-7D0C19982E10}"/>
              </a:ext>
            </a:extLst>
          </p:cNvPr>
          <p:cNvCxnSpPr>
            <a:cxnSpLocks/>
          </p:cNvCxnSpPr>
          <p:nvPr/>
        </p:nvCxnSpPr>
        <p:spPr>
          <a:xfrm>
            <a:off x="1309248" y="3436610"/>
            <a:ext cx="1350825" cy="0"/>
          </a:xfrm>
          <a:prstGeom prst="line">
            <a:avLst/>
          </a:prstGeom>
          <a:ln w="444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D5E21C05-80BC-4349-876A-A300DAE1E867}"/>
              </a:ext>
            </a:extLst>
          </p:cNvPr>
          <p:cNvCxnSpPr>
            <a:cxnSpLocks/>
          </p:cNvCxnSpPr>
          <p:nvPr/>
        </p:nvCxnSpPr>
        <p:spPr>
          <a:xfrm flipV="1">
            <a:off x="18434685" y="3436610"/>
            <a:ext cx="4892247" cy="2628"/>
          </a:xfrm>
          <a:prstGeom prst="line">
            <a:avLst/>
          </a:prstGeom>
          <a:ln w="444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3FDB9FB6-C214-4830-AA8F-01BD966E6F55}"/>
              </a:ext>
            </a:extLst>
          </p:cNvPr>
          <p:cNvCxnSpPr>
            <a:cxnSpLocks/>
          </p:cNvCxnSpPr>
          <p:nvPr/>
        </p:nvCxnSpPr>
        <p:spPr>
          <a:xfrm>
            <a:off x="1309248" y="7259892"/>
            <a:ext cx="1350825" cy="0"/>
          </a:xfrm>
          <a:prstGeom prst="line">
            <a:avLst/>
          </a:prstGeom>
          <a:ln w="190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3AE03F33-36D5-42DF-87D1-54C63662849A}"/>
              </a:ext>
            </a:extLst>
          </p:cNvPr>
          <p:cNvCxnSpPr>
            <a:cxnSpLocks/>
          </p:cNvCxnSpPr>
          <p:nvPr/>
        </p:nvCxnSpPr>
        <p:spPr>
          <a:xfrm>
            <a:off x="2907611" y="7259892"/>
            <a:ext cx="5085457" cy="0"/>
          </a:xfrm>
          <a:prstGeom prst="line">
            <a:avLst/>
          </a:prstGeom>
          <a:ln w="190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447D9A0A-168E-45D0-952A-DD537209CC41}"/>
              </a:ext>
            </a:extLst>
          </p:cNvPr>
          <p:cNvCxnSpPr>
            <a:cxnSpLocks/>
          </p:cNvCxnSpPr>
          <p:nvPr/>
        </p:nvCxnSpPr>
        <p:spPr>
          <a:xfrm>
            <a:off x="8272982" y="7253645"/>
            <a:ext cx="4338744" cy="0"/>
          </a:xfrm>
          <a:prstGeom prst="line">
            <a:avLst/>
          </a:prstGeom>
          <a:ln w="190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CDA35701-4F25-4956-85AF-360E448C8510}"/>
              </a:ext>
            </a:extLst>
          </p:cNvPr>
          <p:cNvCxnSpPr>
            <a:cxnSpLocks/>
          </p:cNvCxnSpPr>
          <p:nvPr/>
        </p:nvCxnSpPr>
        <p:spPr>
          <a:xfrm flipV="1">
            <a:off x="12928936" y="7254690"/>
            <a:ext cx="5275931" cy="1"/>
          </a:xfrm>
          <a:prstGeom prst="line">
            <a:avLst/>
          </a:prstGeom>
          <a:ln w="190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115DB32F-044F-4C13-9D08-5858EC23261F}"/>
              </a:ext>
            </a:extLst>
          </p:cNvPr>
          <p:cNvCxnSpPr>
            <a:cxnSpLocks/>
          </p:cNvCxnSpPr>
          <p:nvPr/>
        </p:nvCxnSpPr>
        <p:spPr>
          <a:xfrm flipV="1">
            <a:off x="18501295" y="7253645"/>
            <a:ext cx="4825637" cy="2"/>
          </a:xfrm>
          <a:prstGeom prst="line">
            <a:avLst/>
          </a:prstGeom>
          <a:ln w="19050">
            <a:solidFill>
              <a:srgbClr val="273D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1">
            <a:extLst>
              <a:ext uri="{FF2B5EF4-FFF2-40B4-BE49-F238E27FC236}">
                <a16:creationId xmlns:a16="http://schemas.microsoft.com/office/drawing/2014/main" id="{E35060EF-3EA6-4319-A57C-0AEB7024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15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4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286" fill="hold" grpId="0" nodeType="after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8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1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1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1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19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20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23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24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27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28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31" dur="1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32" dur="1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35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36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39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40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43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44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4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4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51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52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5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5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59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60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63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64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67" dur="1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68" dur="1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71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72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75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76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79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80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83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84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87" dur="1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88" dur="1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91" dur="1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92" dur="1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50286" fill="hold" grpId="0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95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96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99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100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0" grpId="0"/>
          <p:bldP spid="22" grpId="0"/>
          <p:bldP spid="24" grpId="0"/>
          <p:bldP spid="25" grpId="0"/>
          <p:bldP spid="28" grpId="0"/>
          <p:bldP spid="30" grpId="0"/>
          <p:bldP spid="32" grpId="0"/>
          <p:bldP spid="34" grpId="0"/>
          <p:bldP spid="37" grpId="0"/>
          <p:bldP spid="38" grpId="0"/>
          <p:bldP spid="39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28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5028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0" grpId="0"/>
          <p:bldP spid="22" grpId="0"/>
          <p:bldP spid="24" grpId="0"/>
          <p:bldP spid="25" grpId="0"/>
          <p:bldP spid="28" grpId="0"/>
          <p:bldP spid="30" grpId="0"/>
          <p:bldP spid="32" grpId="0"/>
          <p:bldP spid="34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CBBC4619-9EEC-4F24-B2C4-4B391A0F1F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7BD4E0F-43CF-40EA-98E7-FC6C959F06BF}"/>
              </a:ext>
            </a:extLst>
          </p:cNvPr>
          <p:cNvSpPr txBox="1"/>
          <p:nvPr/>
        </p:nvSpPr>
        <p:spPr>
          <a:xfrm>
            <a:off x="1443790" y="1395662"/>
            <a:ext cx="145571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800" dirty="0">
                <a:solidFill>
                  <a:srgbClr val="FFED00"/>
                </a:solidFill>
              </a:rPr>
              <a:t>Mit PORR Design &amp; Engineering</a:t>
            </a:r>
            <a:br>
              <a:rPr lang="de-DE" sz="7800" dirty="0">
                <a:solidFill>
                  <a:srgbClr val="FFED00"/>
                </a:solidFill>
              </a:rPr>
            </a:br>
            <a:r>
              <a:rPr lang="de-DE" sz="7800" dirty="0">
                <a:solidFill>
                  <a:srgbClr val="FFED00"/>
                </a:solidFill>
              </a:rPr>
              <a:t>treiben wir Zukunftsthemen</a:t>
            </a:r>
            <a:br>
              <a:rPr lang="de-DE" sz="7800" dirty="0">
                <a:solidFill>
                  <a:srgbClr val="FFED00"/>
                </a:solidFill>
              </a:rPr>
            </a:br>
            <a:r>
              <a:rPr lang="de-DE" sz="7800" dirty="0">
                <a:solidFill>
                  <a:srgbClr val="FFED00"/>
                </a:solidFill>
              </a:rPr>
              <a:t>wie BIM &amp; LEAN voran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C14A236D-9B08-4068-8202-DF6EDFD52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chemeClr val="bg1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bg1"/>
                </a:solidFill>
                <a:latin typeface="+mn-lt"/>
              </a:rPr>
              <a:pPr/>
              <a:t>16</a:t>
            </a:fld>
            <a:r>
              <a:rPr lang="de-DE" sz="18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8B6BD06E-61AA-42C9-BC48-71DFBC20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D0D7112F-C32B-4301-9D58-E2ACF70DDF32}"/>
              </a:ext>
            </a:extLst>
          </p:cNvPr>
          <p:cNvCxnSpPr>
            <a:cxnSpLocks/>
          </p:cNvCxnSpPr>
          <p:nvPr/>
        </p:nvCxnSpPr>
        <p:spPr>
          <a:xfrm>
            <a:off x="2057400" y="6539030"/>
            <a:ext cx="4887424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A8031A2-9B7C-4EDF-A54C-A5E7B0CE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Nachhaltigkeit nehmen wir ernst</a:t>
            </a: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7E2BEA07-ACD1-4319-8D0B-8C12295EC71F}"/>
              </a:ext>
            </a:extLst>
          </p:cNvPr>
          <p:cNvSpPr/>
          <p:nvPr/>
        </p:nvSpPr>
        <p:spPr>
          <a:xfrm>
            <a:off x="6809196" y="2301294"/>
            <a:ext cx="10013326" cy="10013326"/>
          </a:xfrm>
          <a:prstGeom prst="flowChartConnector">
            <a:avLst/>
          </a:prstGeom>
          <a:solidFill>
            <a:srgbClr val="143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07AEB25-71E2-44F9-9D44-7CA69A518486}"/>
              </a:ext>
            </a:extLst>
          </p:cNvPr>
          <p:cNvSpPr/>
          <p:nvPr/>
        </p:nvSpPr>
        <p:spPr>
          <a:xfrm>
            <a:off x="10449047" y="5869297"/>
            <a:ext cx="2783189" cy="2783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7D5048-F501-452E-8960-1881852806C6}"/>
              </a:ext>
            </a:extLst>
          </p:cNvPr>
          <p:cNvSpPr txBox="1"/>
          <p:nvPr/>
        </p:nvSpPr>
        <p:spPr>
          <a:xfrm>
            <a:off x="16910308" y="5302462"/>
            <a:ext cx="46394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>
                <a:solidFill>
                  <a:srgbClr val="436998"/>
                </a:solidFill>
              </a:rPr>
              <a:t>Frauenanteil in Nachwuchs-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 err="1">
                <a:solidFill>
                  <a:srgbClr val="436998"/>
                </a:solidFill>
              </a:rPr>
              <a:t>führungskräfteschulungen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um 11 PP erhöht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436C0E-E90E-4374-BC9F-D4DAC27AB26F}"/>
              </a:ext>
            </a:extLst>
          </p:cNvPr>
          <p:cNvSpPr txBox="1"/>
          <p:nvPr/>
        </p:nvSpPr>
        <p:spPr>
          <a:xfrm>
            <a:off x="14030671" y="5623499"/>
            <a:ext cx="2398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</a:rPr>
              <a:t>19 %</a:t>
            </a:r>
            <a:endParaRPr lang="de-DE" sz="8000">
              <a:solidFill>
                <a:schemeClr val="bg1"/>
              </a:solidFill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8AF0CB4-8026-4C91-A892-62D8B442DA3C}"/>
              </a:ext>
            </a:extLst>
          </p:cNvPr>
          <p:cNvCxnSpPr>
            <a:cxnSpLocks/>
          </p:cNvCxnSpPr>
          <p:nvPr/>
        </p:nvCxnSpPr>
        <p:spPr>
          <a:xfrm>
            <a:off x="16801740" y="6705279"/>
            <a:ext cx="4747980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0729870-DC0A-440F-ADB4-545F9CF9A0F8}"/>
              </a:ext>
            </a:extLst>
          </p:cNvPr>
          <p:cNvCxnSpPr>
            <a:cxnSpLocks/>
            <a:stCxn id="6" idx="7"/>
            <a:endCxn id="5" idx="7"/>
          </p:cNvCxnSpPr>
          <p:nvPr/>
        </p:nvCxnSpPr>
        <p:spPr>
          <a:xfrm flipV="1">
            <a:off x="12824647" y="3767712"/>
            <a:ext cx="2531457" cy="2509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06A0F643-52F2-419D-B806-CA9604B730E1}"/>
              </a:ext>
            </a:extLst>
          </p:cNvPr>
          <p:cNvSpPr txBox="1"/>
          <p:nvPr/>
        </p:nvSpPr>
        <p:spPr>
          <a:xfrm>
            <a:off x="14112112" y="8042083"/>
            <a:ext cx="2173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</a:rPr>
              <a:t>-7 %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04E3506-024B-45F1-9D7A-C82440C4BC6B}"/>
              </a:ext>
            </a:extLst>
          </p:cNvPr>
          <p:cNvSpPr txBox="1"/>
          <p:nvPr/>
        </p:nvSpPr>
        <p:spPr>
          <a:xfrm>
            <a:off x="16739458" y="9080867"/>
            <a:ext cx="50897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>
                <a:solidFill>
                  <a:srgbClr val="436998"/>
                </a:solidFill>
              </a:rPr>
              <a:t>Reduktion des Gesamtenergie-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 err="1">
                <a:solidFill>
                  <a:srgbClr val="436998"/>
                </a:solidFill>
              </a:rPr>
              <a:t>verbrauchs</a:t>
            </a:r>
            <a:r>
              <a:rPr lang="de-DE" sz="2800">
                <a:solidFill>
                  <a:srgbClr val="436998"/>
                </a:solidFill>
              </a:rPr>
              <a:t> auf 598.179 MWh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2B96885E-701E-497B-B717-3DB782637A43}"/>
              </a:ext>
            </a:extLst>
          </p:cNvPr>
          <p:cNvCxnSpPr>
            <a:cxnSpLocks/>
          </p:cNvCxnSpPr>
          <p:nvPr/>
        </p:nvCxnSpPr>
        <p:spPr>
          <a:xfrm>
            <a:off x="15935832" y="10099648"/>
            <a:ext cx="5893353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6B29F456-35A5-430D-90EC-0FF1333C1E0C}"/>
              </a:ext>
            </a:extLst>
          </p:cNvPr>
          <p:cNvCxnSpPr>
            <a:cxnSpLocks/>
            <a:stCxn id="6" idx="5"/>
            <a:endCxn id="5" idx="5"/>
          </p:cNvCxnSpPr>
          <p:nvPr/>
        </p:nvCxnSpPr>
        <p:spPr>
          <a:xfrm>
            <a:off x="12824647" y="8244897"/>
            <a:ext cx="2531457" cy="26033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4F3745B6-6ED1-42CB-809F-42613AC3F168}"/>
              </a:ext>
            </a:extLst>
          </p:cNvPr>
          <p:cNvSpPr txBox="1"/>
          <p:nvPr/>
        </p:nvSpPr>
        <p:spPr>
          <a:xfrm>
            <a:off x="12151515" y="10167565"/>
            <a:ext cx="2398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</a:rPr>
              <a:t>+4 %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3936FD1-045B-4491-B6CF-77A6BD90B071}"/>
              </a:ext>
            </a:extLst>
          </p:cNvPr>
          <p:cNvSpPr txBox="1"/>
          <p:nvPr/>
        </p:nvSpPr>
        <p:spPr>
          <a:xfrm>
            <a:off x="14506837" y="11852515"/>
            <a:ext cx="3496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>
                <a:solidFill>
                  <a:srgbClr val="436998"/>
                </a:solidFill>
              </a:rPr>
              <a:t>Durchschnittliche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Beschäftigte: 19.828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0BDD1D7-D10B-4B29-AC6A-AE78EB5341DA}"/>
              </a:ext>
            </a:extLst>
          </p:cNvPr>
          <p:cNvCxnSpPr>
            <a:cxnSpLocks/>
          </p:cNvCxnSpPr>
          <p:nvPr/>
        </p:nvCxnSpPr>
        <p:spPr>
          <a:xfrm>
            <a:off x="12776995" y="12852125"/>
            <a:ext cx="5195225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B1F2FAA6-C1C8-4976-9777-6D9182978C48}"/>
              </a:ext>
            </a:extLst>
          </p:cNvPr>
          <p:cNvCxnSpPr/>
          <p:nvPr/>
        </p:nvCxnSpPr>
        <p:spPr>
          <a:xfrm>
            <a:off x="12780819" y="12231178"/>
            <a:ext cx="0" cy="600165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FFBF466-151A-4D4D-8E46-70CA52491BB6}"/>
              </a:ext>
            </a:extLst>
          </p:cNvPr>
          <p:cNvCxnSpPr>
            <a:cxnSpLocks/>
            <a:stCxn id="6" idx="4"/>
            <a:endCxn id="5" idx="4"/>
          </p:cNvCxnSpPr>
          <p:nvPr/>
        </p:nvCxnSpPr>
        <p:spPr>
          <a:xfrm flipH="1">
            <a:off x="11815859" y="8652486"/>
            <a:ext cx="24783" cy="36621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98C329E6-45D4-4552-8FC0-AC7F1FC58798}"/>
              </a:ext>
            </a:extLst>
          </p:cNvPr>
          <p:cNvSpPr txBox="1"/>
          <p:nvPr/>
        </p:nvSpPr>
        <p:spPr>
          <a:xfrm>
            <a:off x="6938183" y="7941397"/>
            <a:ext cx="3491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>
                <a:solidFill>
                  <a:schemeClr val="bg1"/>
                </a:solidFill>
              </a:rPr>
              <a:t>112.435 h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2D4536C1-9AAA-499E-A5A5-6130E959B51A}"/>
              </a:ext>
            </a:extLst>
          </p:cNvPr>
          <p:cNvSpPr txBox="1"/>
          <p:nvPr/>
        </p:nvSpPr>
        <p:spPr>
          <a:xfrm>
            <a:off x="3621360" y="8530904"/>
            <a:ext cx="3020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436998"/>
                </a:solidFill>
              </a:rPr>
              <a:t>Schulungsstunden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Anstieg um 18 %</a:t>
            </a: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5C213790-B2FD-45A0-8BD6-784FF61248A5}"/>
              </a:ext>
            </a:extLst>
          </p:cNvPr>
          <p:cNvCxnSpPr>
            <a:cxnSpLocks/>
          </p:cNvCxnSpPr>
          <p:nvPr/>
        </p:nvCxnSpPr>
        <p:spPr>
          <a:xfrm>
            <a:off x="3587244" y="9512719"/>
            <a:ext cx="3731653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3A8928F1-31E2-4B8F-949E-98E63B7212EB}"/>
              </a:ext>
            </a:extLst>
          </p:cNvPr>
          <p:cNvCxnSpPr>
            <a:stCxn id="6" idx="3"/>
            <a:endCxn id="5" idx="3"/>
          </p:cNvCxnSpPr>
          <p:nvPr/>
        </p:nvCxnSpPr>
        <p:spPr>
          <a:xfrm flipH="1">
            <a:off x="8275614" y="8244897"/>
            <a:ext cx="2581022" cy="26033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2045B65E-5337-49AF-92FC-0CC3E5B04FDD}"/>
              </a:ext>
            </a:extLst>
          </p:cNvPr>
          <p:cNvCxnSpPr>
            <a:stCxn id="6" idx="1"/>
            <a:endCxn id="5" idx="1"/>
          </p:cNvCxnSpPr>
          <p:nvPr/>
        </p:nvCxnSpPr>
        <p:spPr>
          <a:xfrm flipH="1" flipV="1">
            <a:off x="8275614" y="3767712"/>
            <a:ext cx="2581022" cy="2509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97254CD3-0A85-4E1F-B4F3-794865DA3271}"/>
              </a:ext>
            </a:extLst>
          </p:cNvPr>
          <p:cNvCxnSpPr>
            <a:stCxn id="5" idx="0"/>
            <a:endCxn id="6" idx="0"/>
          </p:cNvCxnSpPr>
          <p:nvPr/>
        </p:nvCxnSpPr>
        <p:spPr>
          <a:xfrm>
            <a:off x="11815859" y="2301294"/>
            <a:ext cx="24783" cy="35680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17B7EDF9-BD2A-4F8D-BD56-1602F008606D}"/>
              </a:ext>
            </a:extLst>
          </p:cNvPr>
          <p:cNvSpPr txBox="1"/>
          <p:nvPr/>
        </p:nvSpPr>
        <p:spPr>
          <a:xfrm>
            <a:off x="7112599" y="5979089"/>
            <a:ext cx="3304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>
                <a:solidFill>
                  <a:schemeClr val="bg1"/>
                </a:solidFill>
              </a:rPr>
              <a:t>1.188.563 t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024698B8-AE74-4A37-A754-91FC3317D805}"/>
              </a:ext>
            </a:extLst>
          </p:cNvPr>
          <p:cNvSpPr txBox="1"/>
          <p:nvPr/>
        </p:nvSpPr>
        <p:spPr>
          <a:xfrm>
            <a:off x="2180676" y="5086713"/>
            <a:ext cx="45976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436998"/>
                </a:solidFill>
              </a:rPr>
              <a:t>Reduktion des eingesetzten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nicht erneuerbaren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Materials um 15 %</a:t>
            </a: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AB3B2191-76F6-4AD7-A2F2-F8C9311808C3}"/>
              </a:ext>
            </a:extLst>
          </p:cNvPr>
          <p:cNvCxnSpPr>
            <a:cxnSpLocks/>
            <a:stCxn id="5" idx="2"/>
            <a:endCxn id="6" idx="2"/>
          </p:cNvCxnSpPr>
          <p:nvPr/>
        </p:nvCxnSpPr>
        <p:spPr>
          <a:xfrm flipV="1">
            <a:off x="6809196" y="7260892"/>
            <a:ext cx="3639851" cy="470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7142E175-9DCE-4E71-9958-3D42ADE85D49}"/>
              </a:ext>
            </a:extLst>
          </p:cNvPr>
          <p:cNvSpPr txBox="1"/>
          <p:nvPr/>
        </p:nvSpPr>
        <p:spPr>
          <a:xfrm>
            <a:off x="9061488" y="3365049"/>
            <a:ext cx="2775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</a:rPr>
              <a:t>-10 %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FF8A5C3D-66EF-4F0A-9596-23D6EBA378DE}"/>
              </a:ext>
            </a:extLst>
          </p:cNvPr>
          <p:cNvSpPr txBox="1"/>
          <p:nvPr/>
        </p:nvSpPr>
        <p:spPr>
          <a:xfrm>
            <a:off x="3160124" y="2785451"/>
            <a:ext cx="50081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436998"/>
                </a:solidFill>
              </a:rPr>
              <a:t>Reduktion der </a:t>
            </a:r>
            <a:r>
              <a:rPr lang="de-DE" sz="2800" err="1">
                <a:solidFill>
                  <a:srgbClr val="436998"/>
                </a:solidFill>
              </a:rPr>
              <a:t>Scope</a:t>
            </a:r>
            <a:r>
              <a:rPr lang="de-DE" sz="2800">
                <a:solidFill>
                  <a:srgbClr val="436998"/>
                </a:solidFill>
              </a:rPr>
              <a:t> 1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THG-Emissionen auf 123.048 t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C950C0B4-D936-410C-92F0-6B240BAEA5CA}"/>
              </a:ext>
            </a:extLst>
          </p:cNvPr>
          <p:cNvSpPr txBox="1"/>
          <p:nvPr/>
        </p:nvSpPr>
        <p:spPr>
          <a:xfrm>
            <a:off x="15981073" y="3199515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436998"/>
                </a:solidFill>
              </a:rPr>
              <a:t>Code </a:t>
            </a:r>
            <a:r>
              <a:rPr lang="de-DE" sz="2800" dirty="0" err="1">
                <a:solidFill>
                  <a:srgbClr val="436998"/>
                </a:solidFill>
              </a:rPr>
              <a:t>of</a:t>
            </a:r>
            <a:r>
              <a:rPr lang="de-DE" sz="2800" dirty="0">
                <a:solidFill>
                  <a:srgbClr val="436998"/>
                </a:solidFill>
              </a:rPr>
              <a:t> Conduct</a:t>
            </a: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2F1FFDCE-1943-4720-A7F7-C92F801644D1}"/>
              </a:ext>
            </a:extLst>
          </p:cNvPr>
          <p:cNvCxnSpPr>
            <a:cxnSpLocks/>
          </p:cNvCxnSpPr>
          <p:nvPr/>
        </p:nvCxnSpPr>
        <p:spPr>
          <a:xfrm>
            <a:off x="3100252" y="3774327"/>
            <a:ext cx="5239158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6655F4E9-A3BE-421E-89F4-86C83F475C79}"/>
              </a:ext>
            </a:extLst>
          </p:cNvPr>
          <p:cNvCxnSpPr>
            <a:cxnSpLocks/>
          </p:cNvCxnSpPr>
          <p:nvPr/>
        </p:nvCxnSpPr>
        <p:spPr>
          <a:xfrm>
            <a:off x="15298044" y="3774327"/>
            <a:ext cx="3530283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AE941E5B-B7DB-4166-96E9-B9332725F411}"/>
              </a:ext>
            </a:extLst>
          </p:cNvPr>
          <p:cNvCxnSpPr>
            <a:stCxn id="6" idx="6"/>
            <a:endCxn id="5" idx="6"/>
          </p:cNvCxnSpPr>
          <p:nvPr/>
        </p:nvCxnSpPr>
        <p:spPr>
          <a:xfrm>
            <a:off x="13232236" y="7260892"/>
            <a:ext cx="3590286" cy="470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112">
            <a:extLst>
              <a:ext uri="{FF2B5EF4-FFF2-40B4-BE49-F238E27FC236}">
                <a16:creationId xmlns:a16="http://schemas.microsoft.com/office/drawing/2014/main" id="{3731BFFE-8BF1-40EE-856C-27EFA4103DFE}"/>
              </a:ext>
            </a:extLst>
          </p:cNvPr>
          <p:cNvSpPr txBox="1"/>
          <p:nvPr/>
        </p:nvSpPr>
        <p:spPr>
          <a:xfrm>
            <a:off x="4807711" y="10608073"/>
            <a:ext cx="2499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err="1">
                <a:solidFill>
                  <a:srgbClr val="436998"/>
                </a:solidFill>
              </a:rPr>
              <a:t>Safety</a:t>
            </a:r>
            <a:r>
              <a:rPr lang="de-DE" sz="2800">
                <a:solidFill>
                  <a:srgbClr val="436998"/>
                </a:solidFill>
              </a:rPr>
              <a:t> Alert</a:t>
            </a:r>
            <a:br>
              <a:rPr lang="de-DE" sz="2800">
                <a:solidFill>
                  <a:srgbClr val="436998"/>
                </a:solidFill>
              </a:rPr>
            </a:br>
            <a:r>
              <a:rPr lang="de-DE" sz="2800">
                <a:solidFill>
                  <a:srgbClr val="436998"/>
                </a:solidFill>
              </a:rPr>
              <a:t>implementiert</a:t>
            </a:r>
          </a:p>
        </p:txBody>
      </p: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090DB0EC-883D-4387-BBAD-E96C0EC890F0}"/>
              </a:ext>
            </a:extLst>
          </p:cNvPr>
          <p:cNvCxnSpPr>
            <a:cxnSpLocks/>
          </p:cNvCxnSpPr>
          <p:nvPr/>
        </p:nvCxnSpPr>
        <p:spPr>
          <a:xfrm>
            <a:off x="4759037" y="11574132"/>
            <a:ext cx="4427143" cy="0"/>
          </a:xfrm>
          <a:prstGeom prst="line">
            <a:avLst/>
          </a:prstGeom>
          <a:ln>
            <a:solidFill>
              <a:srgbClr val="4369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ußzeilenplatzhalter 1">
            <a:extLst>
              <a:ext uri="{FF2B5EF4-FFF2-40B4-BE49-F238E27FC236}">
                <a16:creationId xmlns:a16="http://schemas.microsoft.com/office/drawing/2014/main" id="{7BB5E3EB-1308-400B-9267-0823E255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17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DCAA4D-0117-4575-BF60-C263A4D8F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094" y="9592949"/>
            <a:ext cx="1847361" cy="16182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7641474-21DC-46ED-8B83-F19878596E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4762" y="3572517"/>
            <a:ext cx="1871366" cy="14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0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Inhaltsplatzhalter 6">
            <a:extLst>
              <a:ext uri="{FF2B5EF4-FFF2-40B4-BE49-F238E27FC236}">
                <a16:creationId xmlns:a16="http://schemas.microsoft.com/office/drawing/2014/main" id="{796436C2-8D09-407C-817B-32EC6245C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599683"/>
              </p:ext>
            </p:extLst>
          </p:nvPr>
        </p:nvGraphicFramePr>
        <p:xfrm>
          <a:off x="819694" y="3013933"/>
          <a:ext cx="11233089" cy="7180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1" name="Diagramm 70">
            <a:extLst>
              <a:ext uri="{FF2B5EF4-FFF2-40B4-BE49-F238E27FC236}">
                <a16:creationId xmlns:a16="http://schemas.microsoft.com/office/drawing/2014/main" id="{75A25AE4-1ECD-4622-97FD-2CF9AF893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774316"/>
              </p:ext>
            </p:extLst>
          </p:nvPr>
        </p:nvGraphicFramePr>
        <p:xfrm>
          <a:off x="12331219" y="4122185"/>
          <a:ext cx="8458099" cy="481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6" name="Object 6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049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7"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66" name="Object 6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9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Eigentümergeführt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stabiler</a:t>
            </a:r>
            <a:r>
              <a:rPr lang="en-US"/>
              <a:t> </a:t>
            </a:r>
            <a:r>
              <a:rPr lang="en-US" err="1"/>
              <a:t>Aktionärsstruktur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54067" y="9408900"/>
            <a:ext cx="7905072" cy="373454"/>
            <a:chOff x="1438953" y="9209234"/>
            <a:chExt cx="5966185" cy="297970"/>
          </a:xfrm>
        </p:grpSpPr>
        <p:sp>
          <p:nvSpPr>
            <p:cNvPr id="58" name="Textfeld 112"/>
            <p:cNvSpPr txBox="1"/>
            <p:nvPr/>
          </p:nvSpPr>
          <p:spPr>
            <a:xfrm>
              <a:off x="1759850" y="9212521"/>
              <a:ext cx="5645288" cy="29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err="1"/>
                <a:t>Syndikat</a:t>
              </a:r>
              <a:r>
                <a:rPr lang="en-US" sz="1800"/>
                <a:t> (Strauss-Gruppe, IGO Industries-Gruppe)</a:t>
              </a:r>
              <a:endParaRPr lang="en-US" sz="1800" baseline="30000"/>
            </a:p>
          </p:txBody>
        </p:sp>
        <p:sp>
          <p:nvSpPr>
            <p:cNvPr id="59" name="Textfeld 113"/>
            <p:cNvSpPr txBox="1"/>
            <p:nvPr/>
          </p:nvSpPr>
          <p:spPr>
            <a:xfrm>
              <a:off x="1438953" y="9209234"/>
              <a:ext cx="239386" cy="294683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 b="1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11E3A03-EC2C-411E-B495-5AB199402C6D}"/>
              </a:ext>
            </a:extLst>
          </p:cNvPr>
          <p:cNvGrpSpPr/>
          <p:nvPr/>
        </p:nvGrpSpPr>
        <p:grpSpPr>
          <a:xfrm>
            <a:off x="12888939" y="9559462"/>
            <a:ext cx="7364339" cy="1326735"/>
            <a:chOff x="9435931" y="8884095"/>
            <a:chExt cx="4394259" cy="1326735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6F7CCD60-E787-4825-AB9F-2F41E98DD875}"/>
                </a:ext>
              </a:extLst>
            </p:cNvPr>
            <p:cNvGrpSpPr/>
            <p:nvPr/>
          </p:nvGrpSpPr>
          <p:grpSpPr>
            <a:xfrm>
              <a:off x="9435931" y="8884095"/>
              <a:ext cx="1593523" cy="369332"/>
              <a:chOff x="9435931" y="8884095"/>
              <a:chExt cx="1593523" cy="369332"/>
            </a:xfrm>
          </p:grpSpPr>
          <p:sp>
            <p:nvSpPr>
              <p:cNvPr id="78" name="Textfeld 113">
                <a:extLst>
                  <a:ext uri="{FF2B5EF4-FFF2-40B4-BE49-F238E27FC236}">
                    <a16:creationId xmlns:a16="http://schemas.microsoft.com/office/drawing/2014/main" id="{A767E516-3604-41FC-8365-742433B46A3A}"/>
                  </a:ext>
                </a:extLst>
              </p:cNvPr>
              <p:cNvSpPr txBox="1"/>
              <p:nvPr/>
            </p:nvSpPr>
            <p:spPr>
              <a:xfrm>
                <a:off x="9435931" y="8884095"/>
                <a:ext cx="252000" cy="369332"/>
              </a:xfrm>
              <a:prstGeom prst="rect">
                <a:avLst/>
              </a:prstGeom>
              <a:solidFill>
                <a:srgbClr val="143E6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2C2AE341-D11B-459D-A91F-446B029B0E19}"/>
                  </a:ext>
                </a:extLst>
              </p:cNvPr>
              <p:cNvSpPr txBox="1"/>
              <p:nvPr/>
            </p:nvSpPr>
            <p:spPr>
              <a:xfrm>
                <a:off x="9673419" y="8943298"/>
                <a:ext cx="1356035" cy="18283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Österreich</a:t>
                </a:r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9778E3FE-139D-43EA-8937-4A1511A5BBD9}"/>
                </a:ext>
              </a:extLst>
            </p:cNvPr>
            <p:cNvGrpSpPr/>
            <p:nvPr/>
          </p:nvGrpSpPr>
          <p:grpSpPr>
            <a:xfrm>
              <a:off x="9435931" y="9199807"/>
              <a:ext cx="1593523" cy="369332"/>
              <a:chOff x="9435931" y="9199807"/>
              <a:chExt cx="1593523" cy="369332"/>
            </a:xfrm>
          </p:grpSpPr>
          <p:sp>
            <p:nvSpPr>
              <p:cNvPr id="84" name="Textfeld 113">
                <a:extLst>
                  <a:ext uri="{FF2B5EF4-FFF2-40B4-BE49-F238E27FC236}">
                    <a16:creationId xmlns:a16="http://schemas.microsoft.com/office/drawing/2014/main" id="{E7F49D37-AD1E-4D8C-BC9B-48EB7E424F6B}"/>
                  </a:ext>
                </a:extLst>
              </p:cNvPr>
              <p:cNvSpPr txBox="1"/>
              <p:nvPr/>
            </p:nvSpPr>
            <p:spPr>
              <a:xfrm>
                <a:off x="9435931" y="9199807"/>
                <a:ext cx="252000" cy="3693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B2FC4991-CD61-47A4-92F8-711D600615DC}"/>
                  </a:ext>
                </a:extLst>
              </p:cNvPr>
              <p:cNvSpPr txBox="1"/>
              <p:nvPr/>
            </p:nvSpPr>
            <p:spPr>
              <a:xfrm>
                <a:off x="9673419" y="9250033"/>
                <a:ext cx="1356035" cy="18283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Deutschland</a:t>
                </a:r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6B8AAEA6-BA2F-4D6D-91EB-3B49A8626A58}"/>
                </a:ext>
              </a:extLst>
            </p:cNvPr>
            <p:cNvGrpSpPr/>
            <p:nvPr/>
          </p:nvGrpSpPr>
          <p:grpSpPr>
            <a:xfrm>
              <a:off x="9435931" y="9513829"/>
              <a:ext cx="1593523" cy="369332"/>
              <a:chOff x="9435931" y="9513829"/>
              <a:chExt cx="1593523" cy="369332"/>
            </a:xfrm>
          </p:grpSpPr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0DB5F22F-636A-44BC-AB1A-7EA1FA7C6913}"/>
                  </a:ext>
                </a:extLst>
              </p:cNvPr>
              <p:cNvSpPr txBox="1"/>
              <p:nvPr/>
            </p:nvSpPr>
            <p:spPr>
              <a:xfrm>
                <a:off x="9673419" y="9597712"/>
                <a:ext cx="1356035" cy="18283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Frankreich</a:t>
                </a:r>
              </a:p>
            </p:txBody>
          </p:sp>
          <p:sp>
            <p:nvSpPr>
              <p:cNvPr id="91" name="Textfeld 113">
                <a:extLst>
                  <a:ext uri="{FF2B5EF4-FFF2-40B4-BE49-F238E27FC236}">
                    <a16:creationId xmlns:a16="http://schemas.microsoft.com/office/drawing/2014/main" id="{A00B00AA-2738-4486-84B9-06AEEDCF5D3F}"/>
                  </a:ext>
                </a:extLst>
              </p:cNvPr>
              <p:cNvSpPr txBox="1"/>
              <p:nvPr/>
            </p:nvSpPr>
            <p:spPr>
              <a:xfrm>
                <a:off x="9435931" y="9513829"/>
                <a:ext cx="252000" cy="369332"/>
              </a:xfrm>
              <a:prstGeom prst="rect">
                <a:avLst/>
              </a:prstGeom>
              <a:solidFill>
                <a:srgbClr val="92A9C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6CD87A86-BF1F-4CF6-B12E-27E6D9A0653F}"/>
                </a:ext>
              </a:extLst>
            </p:cNvPr>
            <p:cNvGrpSpPr/>
            <p:nvPr/>
          </p:nvGrpSpPr>
          <p:grpSpPr>
            <a:xfrm>
              <a:off x="9435931" y="9841498"/>
              <a:ext cx="1593523" cy="369332"/>
              <a:chOff x="9435931" y="9841498"/>
              <a:chExt cx="1593523" cy="369332"/>
            </a:xfrm>
          </p:grpSpPr>
          <p:sp>
            <p:nvSpPr>
              <p:cNvPr id="92" name="Textfeld 113">
                <a:extLst>
                  <a:ext uri="{FF2B5EF4-FFF2-40B4-BE49-F238E27FC236}">
                    <a16:creationId xmlns:a16="http://schemas.microsoft.com/office/drawing/2014/main" id="{249930D1-3C54-4D4C-9766-AD2A0AD4284C}"/>
                  </a:ext>
                </a:extLst>
              </p:cNvPr>
              <p:cNvSpPr txBox="1"/>
              <p:nvPr/>
            </p:nvSpPr>
            <p:spPr>
              <a:xfrm>
                <a:off x="9435931" y="9841498"/>
                <a:ext cx="252000" cy="369332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251CFCF2-2845-4588-8175-1A991EE95ACE}"/>
                  </a:ext>
                </a:extLst>
              </p:cNvPr>
              <p:cNvSpPr txBox="1"/>
              <p:nvPr/>
            </p:nvSpPr>
            <p:spPr>
              <a:xfrm>
                <a:off x="9673419" y="9931743"/>
                <a:ext cx="1356035" cy="18283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Großbritannien</a:t>
                </a:r>
                <a:r>
                  <a:rPr lang="de-DE" sz="1400"/>
                  <a:t> </a:t>
                </a:r>
              </a:p>
            </p:txBody>
          </p: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2A728BBD-E7AA-4543-8F28-D1F18EEC1766}"/>
                </a:ext>
              </a:extLst>
            </p:cNvPr>
            <p:cNvGrpSpPr/>
            <p:nvPr/>
          </p:nvGrpSpPr>
          <p:grpSpPr>
            <a:xfrm>
              <a:off x="10712656" y="8884095"/>
              <a:ext cx="2771779" cy="369332"/>
              <a:chOff x="9431135" y="9403075"/>
              <a:chExt cx="2771779" cy="369332"/>
            </a:xfrm>
          </p:grpSpPr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6006ED72-E3B8-4DEE-86D6-61B0171098AE}"/>
                  </a:ext>
                </a:extLst>
              </p:cNvPr>
              <p:cNvSpPr txBox="1"/>
              <p:nvPr/>
            </p:nvSpPr>
            <p:spPr>
              <a:xfrm>
                <a:off x="9654132" y="9490999"/>
                <a:ext cx="2548782" cy="18000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Zentral- und Nordeuropa</a:t>
                </a:r>
                <a:r>
                  <a:rPr lang="de-DE" sz="1800" baseline="30000"/>
                  <a:t>2</a:t>
                </a:r>
                <a:r>
                  <a:rPr lang="de-DE" sz="1800"/>
                  <a:t> </a:t>
                </a:r>
              </a:p>
            </p:txBody>
          </p:sp>
          <p:sp>
            <p:nvSpPr>
              <p:cNvPr id="98" name="Textfeld 113">
                <a:extLst>
                  <a:ext uri="{FF2B5EF4-FFF2-40B4-BE49-F238E27FC236}">
                    <a16:creationId xmlns:a16="http://schemas.microsoft.com/office/drawing/2014/main" id="{26D2E7DB-A10A-4C52-96E8-331A16DC1C78}"/>
                  </a:ext>
                </a:extLst>
              </p:cNvPr>
              <p:cNvSpPr txBox="1"/>
              <p:nvPr/>
            </p:nvSpPr>
            <p:spPr>
              <a:xfrm>
                <a:off x="9431135" y="9403075"/>
                <a:ext cx="252000" cy="369332"/>
              </a:xfrm>
              <a:prstGeom prst="rect">
                <a:avLst/>
              </a:prstGeom>
              <a:solidFill>
                <a:srgbClr val="9C9D9A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E85164D-5B8E-41C2-B1F0-D07DF68E99AE}"/>
                </a:ext>
              </a:extLst>
            </p:cNvPr>
            <p:cNvGrpSpPr/>
            <p:nvPr/>
          </p:nvGrpSpPr>
          <p:grpSpPr>
            <a:xfrm>
              <a:off x="10712656" y="9213628"/>
              <a:ext cx="3117534" cy="369332"/>
              <a:chOff x="10712656" y="9213628"/>
              <a:chExt cx="3117534" cy="36933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74B73369-30BB-4C18-8973-E78AF40D3395}"/>
                  </a:ext>
                </a:extLst>
              </p:cNvPr>
              <p:cNvSpPr txBox="1"/>
              <p:nvPr/>
            </p:nvSpPr>
            <p:spPr>
              <a:xfrm>
                <a:off x="10935653" y="9288718"/>
                <a:ext cx="2894537" cy="18000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USA</a:t>
                </a:r>
              </a:p>
            </p:txBody>
          </p:sp>
          <p:sp>
            <p:nvSpPr>
              <p:cNvPr id="101" name="Textfeld 113">
                <a:extLst>
                  <a:ext uri="{FF2B5EF4-FFF2-40B4-BE49-F238E27FC236}">
                    <a16:creationId xmlns:a16="http://schemas.microsoft.com/office/drawing/2014/main" id="{81D1340B-AF1D-496A-AB5D-1670DC6924DC}"/>
                  </a:ext>
                </a:extLst>
              </p:cNvPr>
              <p:cNvSpPr txBox="1"/>
              <p:nvPr/>
            </p:nvSpPr>
            <p:spPr>
              <a:xfrm>
                <a:off x="10712656" y="9213628"/>
                <a:ext cx="252000" cy="369332"/>
              </a:xfrm>
              <a:prstGeom prst="rect">
                <a:avLst/>
              </a:prstGeom>
              <a:solidFill>
                <a:srgbClr val="D0D0CB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0E6E9C1-74BA-4DCC-8118-A8165F927631}"/>
                </a:ext>
              </a:extLst>
            </p:cNvPr>
            <p:cNvGrpSpPr/>
            <p:nvPr/>
          </p:nvGrpSpPr>
          <p:grpSpPr>
            <a:xfrm>
              <a:off x="10712656" y="9496233"/>
              <a:ext cx="2402992" cy="396496"/>
              <a:chOff x="10712656" y="9496233"/>
              <a:chExt cx="2402992" cy="396496"/>
            </a:xfrm>
          </p:grpSpPr>
          <p:sp>
            <p:nvSpPr>
              <p:cNvPr id="102" name="Textfeld 113">
                <a:extLst>
                  <a:ext uri="{FF2B5EF4-FFF2-40B4-BE49-F238E27FC236}">
                    <a16:creationId xmlns:a16="http://schemas.microsoft.com/office/drawing/2014/main" id="{04D1C333-385A-4FC1-908D-598F3414AFB1}"/>
                  </a:ext>
                </a:extLst>
              </p:cNvPr>
              <p:cNvSpPr txBox="1"/>
              <p:nvPr/>
            </p:nvSpPr>
            <p:spPr>
              <a:xfrm>
                <a:off x="10712656" y="9505846"/>
                <a:ext cx="252000" cy="369332"/>
              </a:xfrm>
              <a:prstGeom prst="rect">
                <a:avLst/>
              </a:prstGeom>
              <a:solidFill>
                <a:srgbClr val="0C2543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/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A205FDF4-75E9-4F74-8D29-0C61D86B0A4E}"/>
                  </a:ext>
                </a:extLst>
              </p:cNvPr>
              <p:cNvSpPr txBox="1"/>
              <p:nvPr/>
            </p:nvSpPr>
            <p:spPr>
              <a:xfrm>
                <a:off x="10935652" y="9496233"/>
                <a:ext cx="2179996" cy="39649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r>
                  <a:rPr lang="de-DE" sz="1800"/>
                  <a:t>Nicht direkt zuordenbar </a:t>
                </a:r>
              </a:p>
            </p:txBody>
          </p:sp>
        </p:grpSp>
      </p:grpSp>
      <p:sp>
        <p:nvSpPr>
          <p:cNvPr id="69" name="Rechteck 2">
            <a:extLst>
              <a:ext uri="{FF2B5EF4-FFF2-40B4-BE49-F238E27FC236}">
                <a16:creationId xmlns:a16="http://schemas.microsoft.com/office/drawing/2014/main" id="{C2C6A157-1825-4C56-A7B8-F8265B05337B}"/>
              </a:ext>
            </a:extLst>
          </p:cNvPr>
          <p:cNvSpPr/>
          <p:nvPr/>
        </p:nvSpPr>
        <p:spPr>
          <a:xfrm>
            <a:off x="12820347" y="11448075"/>
            <a:ext cx="9240844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sz="1600" baseline="30000"/>
              <a:t>1 </a:t>
            </a:r>
            <a:r>
              <a:rPr lang="en-US" sz="1600" err="1"/>
              <a:t>inkludiert</a:t>
            </a:r>
            <a:r>
              <a:rPr lang="en-US" sz="1600"/>
              <a:t> PORR Management und </a:t>
            </a:r>
            <a:r>
              <a:rPr lang="en-US" sz="1600" err="1"/>
              <a:t>eigene</a:t>
            </a:r>
            <a:r>
              <a:rPr lang="en-US" sz="1600"/>
              <a:t> </a:t>
            </a:r>
            <a:r>
              <a:rPr lang="en-US" sz="1600" err="1"/>
              <a:t>Aktien</a:t>
            </a:r>
            <a:r>
              <a:rPr lang="en-US" sz="1600"/>
              <a:t> PORR AG</a:t>
            </a:r>
          </a:p>
          <a:p>
            <a:r>
              <a:rPr lang="en-US" sz="1600" baseline="30000"/>
              <a:t>2 </a:t>
            </a:r>
            <a:r>
              <a:rPr lang="en-US" sz="1600" err="1"/>
              <a:t>exkludiert</a:t>
            </a:r>
            <a:r>
              <a:rPr lang="en-US" sz="1600"/>
              <a:t> </a:t>
            </a:r>
            <a:r>
              <a:rPr lang="en-US" sz="1600" err="1"/>
              <a:t>Österreich</a:t>
            </a:r>
            <a:r>
              <a:rPr lang="en-US" sz="1600"/>
              <a:t>, Deutschland, </a:t>
            </a:r>
            <a:r>
              <a:rPr lang="en-US" sz="1600" err="1"/>
              <a:t>Frankreich</a:t>
            </a:r>
            <a:r>
              <a:rPr lang="en-US" sz="1600"/>
              <a:t> und </a:t>
            </a:r>
            <a:r>
              <a:rPr lang="en-US" sz="1600" err="1"/>
              <a:t>Großbritannien</a:t>
            </a:r>
            <a:endParaRPr lang="en-US" sz="1600"/>
          </a:p>
        </p:txBody>
      </p:sp>
      <p:sp>
        <p:nvSpPr>
          <p:cNvPr id="81" name="TextBox 70">
            <a:extLst>
              <a:ext uri="{FF2B5EF4-FFF2-40B4-BE49-F238E27FC236}">
                <a16:creationId xmlns:a16="http://schemas.microsoft.com/office/drawing/2014/main" id="{11DF997C-9C38-4538-BB33-C4281B6316D9}"/>
              </a:ext>
            </a:extLst>
          </p:cNvPr>
          <p:cNvSpPr txBox="1"/>
          <p:nvPr/>
        </p:nvSpPr>
        <p:spPr>
          <a:xfrm>
            <a:off x="14114344" y="4549357"/>
            <a:ext cx="13595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latin typeface="Trebuchet MS"/>
              </a:rPr>
              <a:t>21,3 %</a:t>
            </a:r>
          </a:p>
        </p:txBody>
      </p:sp>
      <p:sp>
        <p:nvSpPr>
          <p:cNvPr id="89" name="TextBox 70">
            <a:extLst>
              <a:ext uri="{FF2B5EF4-FFF2-40B4-BE49-F238E27FC236}">
                <a16:creationId xmlns:a16="http://schemas.microsoft.com/office/drawing/2014/main" id="{EC32DFFD-6FE0-4343-A88D-330256F3888E}"/>
              </a:ext>
            </a:extLst>
          </p:cNvPr>
          <p:cNvSpPr txBox="1"/>
          <p:nvPr/>
        </p:nvSpPr>
        <p:spPr>
          <a:xfrm>
            <a:off x="13524816" y="6858000"/>
            <a:ext cx="13595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latin typeface="Trebuchet MS"/>
              </a:rPr>
              <a:t>12,4 %</a:t>
            </a:r>
          </a:p>
        </p:txBody>
      </p:sp>
      <p:sp>
        <p:nvSpPr>
          <p:cNvPr id="95" name="TextBox 70">
            <a:extLst>
              <a:ext uri="{FF2B5EF4-FFF2-40B4-BE49-F238E27FC236}">
                <a16:creationId xmlns:a16="http://schemas.microsoft.com/office/drawing/2014/main" id="{5EC77B98-3659-44C6-9689-D3AD78F92B6C}"/>
              </a:ext>
            </a:extLst>
          </p:cNvPr>
          <p:cNvSpPr txBox="1"/>
          <p:nvPr/>
        </p:nvSpPr>
        <p:spPr>
          <a:xfrm>
            <a:off x="14495463" y="8131183"/>
            <a:ext cx="135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5,9 %</a:t>
            </a:r>
          </a:p>
        </p:txBody>
      </p:sp>
      <p:sp>
        <p:nvSpPr>
          <p:cNvPr id="104" name="TextBox 70">
            <a:extLst>
              <a:ext uri="{FF2B5EF4-FFF2-40B4-BE49-F238E27FC236}">
                <a16:creationId xmlns:a16="http://schemas.microsoft.com/office/drawing/2014/main" id="{20B929F9-056A-45B4-BE12-EFBB180E6044}"/>
              </a:ext>
            </a:extLst>
          </p:cNvPr>
          <p:cNvSpPr txBox="1"/>
          <p:nvPr/>
        </p:nvSpPr>
        <p:spPr>
          <a:xfrm>
            <a:off x="15872969" y="8757037"/>
            <a:ext cx="13595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latin typeface="Trebuchet MS"/>
              </a:rPr>
              <a:t>13,1 %</a:t>
            </a:r>
          </a:p>
        </p:txBody>
      </p:sp>
      <p:sp>
        <p:nvSpPr>
          <p:cNvPr id="108" name="TextBox 70">
            <a:extLst>
              <a:ext uri="{FF2B5EF4-FFF2-40B4-BE49-F238E27FC236}">
                <a16:creationId xmlns:a16="http://schemas.microsoft.com/office/drawing/2014/main" id="{B32A521C-0F64-4E8E-AC39-2D4C7FBC81C6}"/>
              </a:ext>
            </a:extLst>
          </p:cNvPr>
          <p:cNvSpPr txBox="1"/>
          <p:nvPr/>
        </p:nvSpPr>
        <p:spPr>
          <a:xfrm>
            <a:off x="17232508" y="8606927"/>
            <a:ext cx="135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/>
              <a:t>6,8 %</a:t>
            </a:r>
          </a:p>
        </p:txBody>
      </p:sp>
      <p:sp>
        <p:nvSpPr>
          <p:cNvPr id="110" name="TextBox 70">
            <a:extLst>
              <a:ext uri="{FF2B5EF4-FFF2-40B4-BE49-F238E27FC236}">
                <a16:creationId xmlns:a16="http://schemas.microsoft.com/office/drawing/2014/main" id="{9E0BBEC1-6CAD-43BA-9BA5-283E8822FD43}"/>
              </a:ext>
            </a:extLst>
          </p:cNvPr>
          <p:cNvSpPr txBox="1"/>
          <p:nvPr/>
        </p:nvSpPr>
        <p:spPr>
          <a:xfrm>
            <a:off x="18678293" y="7608157"/>
            <a:ext cx="13595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400" b="1">
                <a:latin typeface="Trebuchet MS"/>
              </a:rPr>
              <a:t>11,5 %</a:t>
            </a:r>
          </a:p>
        </p:txBody>
      </p:sp>
      <p:sp>
        <p:nvSpPr>
          <p:cNvPr id="112" name="TextBox 70">
            <a:extLst>
              <a:ext uri="{FF2B5EF4-FFF2-40B4-BE49-F238E27FC236}">
                <a16:creationId xmlns:a16="http://schemas.microsoft.com/office/drawing/2014/main" id="{18D1B888-9352-4C75-89A0-5FEBED61C64F}"/>
              </a:ext>
            </a:extLst>
          </p:cNvPr>
          <p:cNvSpPr txBox="1"/>
          <p:nvPr/>
        </p:nvSpPr>
        <p:spPr>
          <a:xfrm>
            <a:off x="18710858" y="4986036"/>
            <a:ext cx="135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/>
              <a:t>29,0 %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9A302A-6260-4A1E-B798-888DDD1E8122}"/>
              </a:ext>
            </a:extLst>
          </p:cNvPr>
          <p:cNvSpPr txBox="1"/>
          <p:nvPr/>
        </p:nvSpPr>
        <p:spPr>
          <a:xfrm>
            <a:off x="1534585" y="3008505"/>
            <a:ext cx="390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273D71"/>
                </a:solidFill>
              </a:rPr>
              <a:t>Aktionärsstruktur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E8BB826-0646-4F14-A0C6-9C446363A3F9}"/>
              </a:ext>
            </a:extLst>
          </p:cNvPr>
          <p:cNvSpPr/>
          <p:nvPr/>
        </p:nvSpPr>
        <p:spPr>
          <a:xfrm>
            <a:off x="12820347" y="3029849"/>
            <a:ext cx="8095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273D71"/>
                </a:solidFill>
              </a:rPr>
              <a:t>Geografischer</a:t>
            </a:r>
            <a:r>
              <a:rPr lang="en-US">
                <a:solidFill>
                  <a:srgbClr val="273D71"/>
                </a:solidFill>
              </a:rPr>
              <a:t> Split des Streubesitzes</a:t>
            </a:r>
            <a:r>
              <a:rPr lang="en-US" baseline="30000">
                <a:solidFill>
                  <a:srgbClr val="273D71"/>
                </a:solidFill>
              </a:rPr>
              <a:t>1</a:t>
            </a:r>
          </a:p>
        </p:txBody>
      </p:sp>
      <p:sp>
        <p:nvSpPr>
          <p:cNvPr id="80" name="Textfeld 112">
            <a:extLst>
              <a:ext uri="{FF2B5EF4-FFF2-40B4-BE49-F238E27FC236}">
                <a16:creationId xmlns:a16="http://schemas.microsoft.com/office/drawing/2014/main" id="{FACB9A2C-29E8-4DF4-9FFB-0B765B56A129}"/>
              </a:ext>
            </a:extLst>
          </p:cNvPr>
          <p:cNvSpPr txBox="1"/>
          <p:nvPr/>
        </p:nvSpPr>
        <p:spPr>
          <a:xfrm>
            <a:off x="2079248" y="10208004"/>
            <a:ext cx="69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err="1"/>
              <a:t>Streubesitz</a:t>
            </a:r>
            <a:r>
              <a:rPr lang="en-US" sz="1800"/>
              <a:t> (</a:t>
            </a:r>
            <a:r>
              <a:rPr lang="en-US" sz="1800" err="1"/>
              <a:t>davon</a:t>
            </a:r>
            <a:r>
              <a:rPr lang="en-US" sz="1800"/>
              <a:t> 5,85 % Heitkamp Construction GmbH,</a:t>
            </a:r>
            <a:br>
              <a:rPr lang="en-US" sz="1800"/>
            </a:br>
            <a:r>
              <a:rPr lang="en-US" sz="1800"/>
              <a:t>4,97 % Wellington Management Group LLP und</a:t>
            </a:r>
            <a:br>
              <a:rPr lang="en-US" sz="1800"/>
            </a:br>
            <a:r>
              <a:rPr lang="en-US" sz="1800"/>
              <a:t>3,36% PORR Management und </a:t>
            </a:r>
            <a:r>
              <a:rPr lang="en-US" sz="1800" err="1"/>
              <a:t>eigene</a:t>
            </a:r>
            <a:r>
              <a:rPr lang="en-US" sz="1800"/>
              <a:t> </a:t>
            </a:r>
            <a:r>
              <a:rPr lang="en-US" sz="1800" err="1"/>
              <a:t>Aktien</a:t>
            </a:r>
            <a:r>
              <a:rPr lang="en-US" sz="1800"/>
              <a:t> PORR AG)</a:t>
            </a:r>
          </a:p>
        </p:txBody>
      </p:sp>
      <p:sp>
        <p:nvSpPr>
          <p:cNvPr id="83" name="Textfeld 113">
            <a:extLst>
              <a:ext uri="{FF2B5EF4-FFF2-40B4-BE49-F238E27FC236}">
                <a16:creationId xmlns:a16="http://schemas.microsoft.com/office/drawing/2014/main" id="{996852B9-F3C4-41AF-86AE-554AEC8B5387}"/>
              </a:ext>
            </a:extLst>
          </p:cNvPr>
          <p:cNvSpPr txBox="1"/>
          <p:nvPr/>
        </p:nvSpPr>
        <p:spPr>
          <a:xfrm>
            <a:off x="1654067" y="10229268"/>
            <a:ext cx="317182" cy="369333"/>
          </a:xfrm>
          <a:prstGeom prst="rect">
            <a:avLst/>
          </a:prstGeom>
          <a:solidFill>
            <a:srgbClr val="143E6F"/>
          </a:solidFill>
          <a:ln>
            <a:solidFill>
              <a:srgbClr val="143E6F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b="1"/>
          </a:p>
        </p:txBody>
      </p:sp>
      <p:sp>
        <p:nvSpPr>
          <p:cNvPr id="44" name="Fußzeilenplatzhalter 1">
            <a:extLst>
              <a:ext uri="{FF2B5EF4-FFF2-40B4-BE49-F238E27FC236}">
                <a16:creationId xmlns:a16="http://schemas.microsoft.com/office/drawing/2014/main" id="{B5F46E53-9CFD-48DA-99F7-E319A7EBB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18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53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5F81E83F-9D4C-4199-988F-6F8F9498F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88727"/>
              </p:ext>
            </p:extLst>
          </p:nvPr>
        </p:nvGraphicFramePr>
        <p:xfrm>
          <a:off x="1553898" y="2345088"/>
          <a:ext cx="19553501" cy="78218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85597">
                  <a:extLst>
                    <a:ext uri="{9D8B030D-6E8A-4147-A177-3AD203B41FA5}">
                      <a16:colId xmlns:a16="http://schemas.microsoft.com/office/drawing/2014/main" val="4280026259"/>
                    </a:ext>
                  </a:extLst>
                </a:gridCol>
                <a:gridCol w="2289389">
                  <a:extLst>
                    <a:ext uri="{9D8B030D-6E8A-4147-A177-3AD203B41FA5}">
                      <a16:colId xmlns:a16="http://schemas.microsoft.com/office/drawing/2014/main" val="1487596809"/>
                    </a:ext>
                  </a:extLst>
                </a:gridCol>
                <a:gridCol w="2953487">
                  <a:extLst>
                    <a:ext uri="{9D8B030D-6E8A-4147-A177-3AD203B41FA5}">
                      <a16:colId xmlns:a16="http://schemas.microsoft.com/office/drawing/2014/main" val="2257705661"/>
                    </a:ext>
                  </a:extLst>
                </a:gridCol>
                <a:gridCol w="3320488">
                  <a:extLst>
                    <a:ext uri="{9D8B030D-6E8A-4147-A177-3AD203B41FA5}">
                      <a16:colId xmlns:a16="http://schemas.microsoft.com/office/drawing/2014/main" val="1498182187"/>
                    </a:ext>
                  </a:extLst>
                </a:gridCol>
                <a:gridCol w="3075821">
                  <a:extLst>
                    <a:ext uri="{9D8B030D-6E8A-4147-A177-3AD203B41FA5}">
                      <a16:colId xmlns:a16="http://schemas.microsoft.com/office/drawing/2014/main" val="2649006578"/>
                    </a:ext>
                  </a:extLst>
                </a:gridCol>
                <a:gridCol w="2628719">
                  <a:extLst>
                    <a:ext uri="{9D8B030D-6E8A-4147-A177-3AD203B41FA5}">
                      <a16:colId xmlns:a16="http://schemas.microsoft.com/office/drawing/2014/main" val="1080219217"/>
                    </a:ext>
                  </a:extLst>
                </a:gridCol>
              </a:tblGrid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Ertragskennzahlen </a:t>
                      </a:r>
                      <a:r>
                        <a:rPr lang="de-DE" sz="2400" b="0" kern="1200"/>
                        <a:t>(in EUR Mio.)</a:t>
                      </a:r>
                      <a:endParaRPr lang="de-DE" sz="2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R="36000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% </a:t>
                      </a:r>
                      <a:r>
                        <a:rPr lang="de-DE" sz="2400" b="1" kern="1200"/>
                        <a:t>∆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R="36000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037331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Produktionsleistung</a:t>
                      </a:r>
                      <a:r>
                        <a:rPr lang="de-DE" sz="2400" kern="1200" baseline="30000"/>
                        <a:t>1</a:t>
                      </a:r>
                      <a:endParaRPr lang="de-DE" sz="2400" b="1" kern="1200" baseline="300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5.570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(0,4 %)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5.593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4.738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3.925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76242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Umsatzerlöse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4.880,4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(1,6 %)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4.959,1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4.292,9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3.417,1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631512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EBT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37,4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(57,6 %)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88,1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85,3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91,1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119858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Konzernergebnis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27,8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(58,0 %)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66,2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63,7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66,8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532083"/>
                  </a:ext>
                </a:extLst>
              </a:tr>
              <a:tr h="718556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endParaRPr lang="de-DE" sz="1400" b="1" kern="1200"/>
                    </a:p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Bilanzkennzahlen </a:t>
                      </a:r>
                      <a:r>
                        <a:rPr lang="de-DE" sz="2400" b="0" kern="1200"/>
                        <a:t>(in EUR Mio.)</a:t>
                      </a:r>
                      <a:endParaRPr lang="de-DE" sz="2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31.12.2019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kern="1200"/>
                        <a:t>% ∆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31.12.2018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/>
                        <a:t>31.12.2017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/>
                        <a:t>31.12.2016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3531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Bilanzsumme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3.665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17,7 %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3.115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2.885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2.362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487227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Eigenkapital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599,0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(3,1 %)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618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597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441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449217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Eigenkapitalquote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16,4 %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(3,5 PP)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19,9 %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20,7%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18,7%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168669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Nettoverschuldung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346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&gt;100,0 %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150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147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-53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948493"/>
                  </a:ext>
                </a:extLst>
              </a:tr>
              <a:tr h="718556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endParaRPr lang="de-DE" sz="1400" b="1" kern="1200"/>
                    </a:p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Aktienrelevante Kennzahlen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31.12.2019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kern="1200"/>
                        <a:t>% ∆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b="1" kern="1200"/>
                        <a:t>31.12.2018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/>
                        <a:t>31.12.2017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b="1" kern="1200"/>
                        <a:t>31.12.2016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353752"/>
                  </a:ext>
                </a:extLst>
              </a:tr>
              <a:tr h="53630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Anzahl der Aktien 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29.095.000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/>
                        <a:t>-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/>
                        <a:t>29.095.000</a:t>
                      </a:r>
                      <a:endParaRPr lang="de-D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29.095.000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/>
                      <a:r>
                        <a:rPr lang="de-DE" sz="2400" kern="1200"/>
                        <a:t>29.095.000</a:t>
                      </a:r>
                      <a:endParaRPr lang="de-DE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741667"/>
                  </a:ext>
                </a:extLst>
              </a:tr>
              <a:tr h="965341">
                <a:tc>
                  <a:txBody>
                    <a:bodyPr/>
                    <a:lstStyle/>
                    <a:p>
                      <a:pPr marL="0" algn="l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Marktkapitalisierung</a:t>
                      </a:r>
                      <a:b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 31.12.2019 (in EUR Mio.)</a:t>
                      </a:r>
                    </a:p>
                  </a:txBody>
                  <a:tcPr marL="18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449,2</a:t>
                      </a: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(11,5 %)</a:t>
                      </a: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507,4</a:t>
                      </a:r>
                    </a:p>
                  </a:txBody>
                  <a:tcPr marR="36000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810,0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1371600" rtl="0" eaLnBrk="1" latinLnBrk="0" hangingPunct="1">
                        <a:spcAft>
                          <a:spcPts val="600"/>
                        </a:spcAft>
                      </a:pPr>
                      <a:r>
                        <a:rPr lang="de-DE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1.132,4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12357578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C1C5EE08-F447-4B46-9149-D61E7955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Finanzkennzahlen</a:t>
            </a:r>
            <a:endParaRPr lang="de-DE"/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26EA8365-44B9-4420-B42A-AE9B49E4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19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3CE21DF-E0CA-4E07-9B84-B480119FC844}"/>
              </a:ext>
            </a:extLst>
          </p:cNvPr>
          <p:cNvSpPr/>
          <p:nvPr/>
        </p:nvSpPr>
        <p:spPr>
          <a:xfrm>
            <a:off x="1534582" y="10751570"/>
            <a:ext cx="18001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aseline="30000"/>
              <a:t>1</a:t>
            </a:r>
            <a:r>
              <a:rPr lang="en-US" sz="1800"/>
              <a:t> Die </a:t>
            </a:r>
            <a:r>
              <a:rPr lang="en-US" sz="1800" err="1"/>
              <a:t>Produktionsleistung</a:t>
            </a:r>
            <a:r>
              <a:rPr lang="en-US" sz="1800"/>
              <a:t> </a:t>
            </a:r>
            <a:r>
              <a:rPr lang="en-US" sz="1800" err="1"/>
              <a:t>entspricht</a:t>
            </a:r>
            <a:r>
              <a:rPr lang="en-US" sz="1800"/>
              <a:t> den </a:t>
            </a:r>
            <a:r>
              <a:rPr lang="en-US" sz="1800" err="1"/>
              <a:t>Leistungen</a:t>
            </a:r>
            <a:r>
              <a:rPr lang="en-US" sz="1800"/>
              <a:t> </a:t>
            </a:r>
            <a:r>
              <a:rPr lang="en-US" sz="1800" err="1"/>
              <a:t>aller</a:t>
            </a:r>
            <a:r>
              <a:rPr lang="en-US" sz="1800"/>
              <a:t> </a:t>
            </a:r>
            <a:r>
              <a:rPr lang="en-US" sz="1800" err="1"/>
              <a:t>Gesellschaften</a:t>
            </a:r>
            <a:r>
              <a:rPr lang="en-US" sz="1800"/>
              <a:t> </a:t>
            </a:r>
            <a:r>
              <a:rPr lang="en-US" sz="1800" err="1"/>
              <a:t>sowie</a:t>
            </a:r>
            <a:r>
              <a:rPr lang="en-US" sz="1800"/>
              <a:t> </a:t>
            </a:r>
            <a:r>
              <a:rPr lang="en-US" sz="1800" err="1"/>
              <a:t>Arbeitsgemeinschaften</a:t>
            </a:r>
            <a:r>
              <a:rPr lang="en-US" sz="1800"/>
              <a:t> (</a:t>
            </a:r>
            <a:r>
              <a:rPr lang="en-US" sz="1800" err="1"/>
              <a:t>vollkonsolidiert</a:t>
            </a:r>
            <a:r>
              <a:rPr lang="en-US" sz="1800"/>
              <a:t>, at-equity, </a:t>
            </a:r>
            <a:r>
              <a:rPr lang="en-US" sz="1800" err="1"/>
              <a:t>quotal</a:t>
            </a:r>
            <a:r>
              <a:rPr lang="en-US" sz="1800"/>
              <a:t> </a:t>
            </a:r>
            <a:r>
              <a:rPr lang="en-US" sz="1800" err="1"/>
              <a:t>oder</a:t>
            </a:r>
            <a:r>
              <a:rPr lang="en-US" sz="1800"/>
              <a:t> </a:t>
            </a:r>
            <a:r>
              <a:rPr lang="en-US" sz="1800" err="1"/>
              <a:t>untergeordnet</a:t>
            </a:r>
            <a:r>
              <a:rPr lang="en-US" sz="1800"/>
              <a:t>) </a:t>
            </a:r>
            <a:r>
              <a:rPr lang="en-US" sz="1800" err="1"/>
              <a:t>entsprechend</a:t>
            </a:r>
            <a:br>
              <a:rPr lang="en-US" sz="1800"/>
            </a:br>
            <a:r>
              <a:rPr lang="en-US" sz="1800"/>
              <a:t>  der </a:t>
            </a:r>
            <a:r>
              <a:rPr lang="en-US" sz="1800" err="1"/>
              <a:t>Höhe</a:t>
            </a:r>
            <a:r>
              <a:rPr lang="en-US" sz="1800"/>
              <a:t> der </a:t>
            </a:r>
            <a:r>
              <a:rPr lang="en-US" sz="1800" err="1"/>
              <a:t>Beteiligung</a:t>
            </a:r>
            <a:r>
              <a:rPr lang="en-US" sz="1800"/>
              <a:t> der PORR AG.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F745E3-8127-40AA-8709-EB6072589CB9}"/>
              </a:ext>
            </a:extLst>
          </p:cNvPr>
          <p:cNvSpPr/>
          <p:nvPr/>
        </p:nvSpPr>
        <p:spPr>
          <a:xfrm>
            <a:off x="1534582" y="11507569"/>
            <a:ext cx="17969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/>
              <a:t>Die </a:t>
            </a:r>
            <a:r>
              <a:rPr lang="en-US" sz="1800" err="1"/>
              <a:t>Kennzahlen</a:t>
            </a:r>
            <a:r>
              <a:rPr lang="en-US" sz="1800"/>
              <a:t> </a:t>
            </a:r>
            <a:r>
              <a:rPr lang="en-US" sz="1800" err="1"/>
              <a:t>wurden</a:t>
            </a:r>
            <a:r>
              <a:rPr lang="en-US" sz="1800"/>
              <a:t> </a:t>
            </a:r>
            <a:r>
              <a:rPr lang="en-US" sz="1800" err="1"/>
              <a:t>summenerhaltend</a:t>
            </a:r>
            <a:r>
              <a:rPr lang="en-US" sz="1800"/>
              <a:t> </a:t>
            </a:r>
            <a:r>
              <a:rPr lang="en-US" sz="1800" err="1"/>
              <a:t>gerundet</a:t>
            </a:r>
            <a:r>
              <a:rPr lang="en-US" sz="1800"/>
              <a:t>. Absolute </a:t>
            </a:r>
            <a:r>
              <a:rPr lang="en-US" sz="1800" err="1"/>
              <a:t>Veränderungen</a:t>
            </a:r>
            <a:r>
              <a:rPr lang="en-US" sz="1800"/>
              <a:t> warden von den </a:t>
            </a:r>
            <a:r>
              <a:rPr lang="en-US" sz="1800" err="1"/>
              <a:t>gerundeten</a:t>
            </a:r>
            <a:r>
              <a:rPr lang="en-US" sz="1800"/>
              <a:t> </a:t>
            </a:r>
            <a:r>
              <a:rPr lang="en-US" sz="1800" err="1"/>
              <a:t>Werten</a:t>
            </a:r>
            <a:r>
              <a:rPr lang="en-US" sz="1800"/>
              <a:t> </a:t>
            </a:r>
            <a:r>
              <a:rPr lang="en-US" sz="1800" err="1"/>
              <a:t>berechnet</a:t>
            </a:r>
            <a:r>
              <a:rPr lang="en-US" sz="1800"/>
              <a:t>, relative </a:t>
            </a:r>
            <a:r>
              <a:rPr lang="en-US" sz="1800" err="1"/>
              <a:t>Veränderungen</a:t>
            </a:r>
            <a:r>
              <a:rPr lang="en-US" sz="1800"/>
              <a:t> (in </a:t>
            </a:r>
            <a:r>
              <a:rPr lang="en-US" sz="1800" err="1"/>
              <a:t>Prozent</a:t>
            </a:r>
            <a:r>
              <a:rPr lang="en-US" sz="1800"/>
              <a:t>) </a:t>
            </a:r>
            <a:r>
              <a:rPr lang="en-US" sz="1800" err="1"/>
              <a:t>werden</a:t>
            </a:r>
            <a:r>
              <a:rPr lang="en-US" sz="1800"/>
              <a:t> von den </a:t>
            </a:r>
            <a:r>
              <a:rPr lang="en-US" sz="1800" err="1"/>
              <a:t>genauen</a:t>
            </a:r>
            <a:r>
              <a:rPr lang="en-US" sz="1800"/>
              <a:t> </a:t>
            </a:r>
            <a:r>
              <a:rPr lang="en-US" sz="1800" err="1"/>
              <a:t>Werten</a:t>
            </a:r>
            <a:r>
              <a:rPr lang="en-US" sz="1800"/>
              <a:t> </a:t>
            </a:r>
            <a:r>
              <a:rPr lang="en-US" sz="1800" err="1"/>
              <a:t>berechnet</a:t>
            </a:r>
            <a:r>
              <a:rPr lang="en-US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407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3">
            <a:extLst>
              <a:ext uri="{FF2B5EF4-FFF2-40B4-BE49-F238E27FC236}">
                <a16:creationId xmlns:a16="http://schemas.microsoft.com/office/drawing/2014/main" id="{6937A9FC-F020-4BCC-B613-88A209EF24BB}"/>
              </a:ext>
            </a:extLst>
          </p:cNvPr>
          <p:cNvSpPr txBox="1">
            <a:spLocks noChangeArrowheads="1"/>
          </p:cNvSpPr>
          <p:nvPr/>
        </p:nvSpPr>
        <p:spPr>
          <a:xfrm>
            <a:off x="1929850" y="1736230"/>
            <a:ext cx="10840532" cy="112603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tabLst>
                <a:tab pos="4381227" algn="l"/>
              </a:tabLst>
            </a:pPr>
            <a:r>
              <a:rPr lang="en-US" altLang="de-DE" sz="7400">
                <a:solidFill>
                  <a:schemeClr val="bg1"/>
                </a:solidFill>
                <a:latin typeface="Trebuchet MS" panose="020B0703020202090204" pitchFamily="34" charset="0"/>
              </a:rPr>
              <a:t>Die PORR </a:t>
            </a:r>
            <a:r>
              <a:rPr lang="en-US" altLang="de-DE" sz="7400" err="1">
                <a:solidFill>
                  <a:schemeClr val="bg1"/>
                </a:solidFill>
                <a:latin typeface="Trebuchet MS" panose="020B0703020202090204" pitchFamily="34" charset="0"/>
              </a:rPr>
              <a:t>ist</a:t>
            </a:r>
            <a:r>
              <a:rPr lang="en-US" altLang="de-DE" sz="740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br>
              <a:rPr lang="en-US" altLang="de-DE" sz="7400" b="1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en-US" altLang="de-DE" sz="7400" b="1">
                <a:solidFill>
                  <a:schemeClr val="bg1"/>
                </a:solidFill>
                <a:latin typeface="Trebuchet MS" panose="020B0703020202090204" pitchFamily="34" charset="0"/>
              </a:rPr>
              <a:t>Home of Construction</a:t>
            </a:r>
          </a:p>
          <a:p>
            <a:pPr>
              <a:lnSpc>
                <a:spcPct val="80000"/>
              </a:lnSpc>
              <a:tabLst>
                <a:tab pos="4381227" algn="l"/>
              </a:tabLst>
            </a:pPr>
            <a:endParaRPr lang="en-US" altLang="de-DE" sz="74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D421ABD-64F8-4AEC-8CD9-270E07F3E294}"/>
              </a:ext>
            </a:extLst>
          </p:cNvPr>
          <p:cNvGrpSpPr/>
          <p:nvPr/>
        </p:nvGrpSpPr>
        <p:grpSpPr>
          <a:xfrm>
            <a:off x="9143911" y="4937409"/>
            <a:ext cx="5938821" cy="2756382"/>
            <a:chOff x="9143911" y="4937409"/>
            <a:chExt cx="5938821" cy="2756382"/>
          </a:xfrm>
        </p:grpSpPr>
        <p:grpSp>
          <p:nvGrpSpPr>
            <p:cNvPr id="6" name="Group 54">
              <a:extLst>
                <a:ext uri="{FF2B5EF4-FFF2-40B4-BE49-F238E27FC236}">
                  <a16:creationId xmlns:a16="http://schemas.microsoft.com/office/drawing/2014/main" id="{A52D24C3-C649-4096-B910-330FCA3D44FE}"/>
                </a:ext>
              </a:extLst>
            </p:cNvPr>
            <p:cNvGrpSpPr/>
            <p:nvPr/>
          </p:nvGrpSpPr>
          <p:grpSpPr>
            <a:xfrm>
              <a:off x="9143911" y="4937409"/>
              <a:ext cx="5374887" cy="2756382"/>
              <a:chOff x="9979321" y="4548975"/>
              <a:chExt cx="5374887" cy="2756382"/>
            </a:xfrm>
          </p:grpSpPr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CEC94E7A-9B43-4F3D-912A-FE7748B9D247}"/>
                  </a:ext>
                </a:extLst>
              </p:cNvPr>
              <p:cNvSpPr/>
              <p:nvPr/>
            </p:nvSpPr>
            <p:spPr>
              <a:xfrm>
                <a:off x="11502011" y="4634835"/>
                <a:ext cx="3488455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5000" b="1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Alles</a:t>
                </a:r>
                <a:r>
                  <a:rPr lang="en-US" sz="5000" b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5000" b="1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aus</a:t>
                </a:r>
                <a:r>
                  <a:rPr lang="en-US" sz="5000" b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br>
                  <a:rPr lang="en-US" sz="5000" b="1">
                    <a:solidFill>
                      <a:schemeClr val="bg1"/>
                    </a:solidFill>
                    <a:latin typeface="Trebuchet MS" panose="020B0703020202090204" pitchFamily="34" charset="0"/>
                  </a:rPr>
                </a:br>
                <a:r>
                  <a:rPr lang="en-US" sz="5000" b="1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einer</a:t>
                </a:r>
                <a:r>
                  <a:rPr lang="en-US" sz="5000" b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Hand</a:t>
                </a:r>
                <a:endParaRPr lang="de-DE" sz="500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12">
                <a:extLst>
                  <a:ext uri="{FF2B5EF4-FFF2-40B4-BE49-F238E27FC236}">
                    <a16:creationId xmlns:a16="http://schemas.microsoft.com/office/drawing/2014/main" id="{41FC0010-CD9C-4A8C-A22C-B3779BC2F662}"/>
                  </a:ext>
                </a:extLst>
              </p:cNvPr>
              <p:cNvSpPr/>
              <p:nvPr/>
            </p:nvSpPr>
            <p:spPr>
              <a:xfrm>
                <a:off x="9979321" y="6105028"/>
                <a:ext cx="537488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Von der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Idee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über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Planung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,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Bau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&amp;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Ausführung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bis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hin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zum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Betrieb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als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General-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oder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Totalunternehmer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.</a:t>
                </a:r>
              </a:p>
            </p:txBody>
          </p:sp>
          <p:pic>
            <p:nvPicPr>
              <p:cNvPr id="9" name="Graphic 15">
                <a:extLst>
                  <a:ext uri="{FF2B5EF4-FFF2-40B4-BE49-F238E27FC236}">
                    <a16:creationId xmlns:a16="http://schemas.microsoft.com/office/drawing/2014/main" id="{BFAB1354-71EC-484B-983E-5A0F32FB8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090830" y="4548975"/>
                <a:ext cx="1271239" cy="1271239"/>
              </a:xfrm>
              <a:prstGeom prst="rect">
                <a:avLst/>
              </a:prstGeom>
            </p:spPr>
          </p:pic>
        </p:grpSp>
        <p:cxnSp>
          <p:nvCxnSpPr>
            <p:cNvPr id="43" name="Straight Connector 27">
              <a:extLst>
                <a:ext uri="{FF2B5EF4-FFF2-40B4-BE49-F238E27FC236}">
                  <a16:creationId xmlns:a16="http://schemas.microsoft.com/office/drawing/2014/main" id="{91E59765-06EA-4EAF-89C0-F053A9A11157}"/>
                </a:ext>
              </a:extLst>
            </p:cNvPr>
            <p:cNvCxnSpPr>
              <a:cxnSpLocks/>
            </p:cNvCxnSpPr>
            <p:nvPr/>
          </p:nvCxnSpPr>
          <p:spPr>
            <a:xfrm>
              <a:off x="9169534" y="6371154"/>
              <a:ext cx="5913198" cy="0"/>
            </a:xfrm>
            <a:prstGeom prst="line">
              <a:avLst/>
            </a:prstGeom>
            <a:ln w="69850">
              <a:solidFill>
                <a:srgbClr val="FFE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DE8240-AA91-4504-8EEB-0F8432F68677}"/>
              </a:ext>
            </a:extLst>
          </p:cNvPr>
          <p:cNvGrpSpPr/>
          <p:nvPr/>
        </p:nvGrpSpPr>
        <p:grpSpPr>
          <a:xfrm>
            <a:off x="1963796" y="4830168"/>
            <a:ext cx="7083703" cy="2511331"/>
            <a:chOff x="1963796" y="4830168"/>
            <a:chExt cx="7083703" cy="2511331"/>
          </a:xfrm>
        </p:grpSpPr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1D066B31-1FAA-489D-9017-DBB92F208E86}"/>
                </a:ext>
              </a:extLst>
            </p:cNvPr>
            <p:cNvSpPr/>
            <p:nvPr/>
          </p:nvSpPr>
          <p:spPr>
            <a:xfrm>
              <a:off x="3726501" y="4975509"/>
              <a:ext cx="5320998" cy="1323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0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Fokus</a:t>
              </a:r>
              <a:b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</a:br>
              <a: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  <a:t>auf </a:t>
              </a:r>
              <a:r>
                <a:rPr lang="en-US" sz="50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Bauen</a:t>
              </a:r>
              <a:endParaRPr lang="de-DE" sz="5000">
                <a:solidFill>
                  <a:schemeClr val="bg1"/>
                </a:solidFill>
              </a:endParaRPr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77F86D28-1157-4D5C-AA19-5EC06E2AFD32}"/>
                </a:ext>
              </a:extLst>
            </p:cNvPr>
            <p:cNvSpPr/>
            <p:nvPr/>
          </p:nvSpPr>
          <p:spPr>
            <a:xfrm>
              <a:off x="1963796" y="6510502"/>
              <a:ext cx="70103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Wir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sind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und </a:t>
              </a:r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bleiben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ein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Bauunternehmen</a:t>
              </a:r>
              <a:b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</a:b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und </a:t>
              </a:r>
              <a:r>
                <a:rPr lang="en-US" sz="24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bauen</a:t>
              </a:r>
              <a:r>
                <a:rPr lang="en-US" sz="24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möglichst</a:t>
              </a:r>
              <a:r>
                <a:rPr lang="en-US" sz="24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viel</a:t>
              </a:r>
              <a:r>
                <a:rPr lang="en-US" sz="24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selbst</a:t>
              </a:r>
              <a:r>
                <a:rPr lang="en-US" sz="2400" b="1">
                  <a:solidFill>
                    <a:schemeClr val="bg1"/>
                  </a:solidFill>
                  <a:latin typeface="Trebuchet MS" panose="020B0703020202090204" pitchFamily="34" charset="0"/>
                </a:rPr>
                <a:t>.</a:t>
              </a:r>
              <a:endParaRPr lang="de-DE" sz="2400">
                <a:solidFill>
                  <a:schemeClr val="bg1"/>
                </a:solidFill>
              </a:endParaRPr>
            </a:p>
          </p:txBody>
        </p:sp>
        <p:pic>
          <p:nvPicPr>
            <p:cNvPr id="35" name="Graphic 13">
              <a:extLst>
                <a:ext uri="{FF2B5EF4-FFF2-40B4-BE49-F238E27FC236}">
                  <a16:creationId xmlns:a16="http://schemas.microsoft.com/office/drawing/2014/main" id="{2DAAEBF3-B0F4-4F1B-B852-34CF118C1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6142" y="4830168"/>
              <a:ext cx="1440000" cy="1440000"/>
            </a:xfrm>
            <a:prstGeom prst="rect">
              <a:avLst/>
            </a:prstGeom>
          </p:spPr>
        </p:pic>
        <p:cxnSp>
          <p:nvCxnSpPr>
            <p:cNvPr id="44" name="Straight Connector 27">
              <a:extLst>
                <a:ext uri="{FF2B5EF4-FFF2-40B4-BE49-F238E27FC236}">
                  <a16:creationId xmlns:a16="http://schemas.microsoft.com/office/drawing/2014/main" id="{4F9B9307-F06E-4A39-9F22-DDB7F6BA44DE}"/>
                </a:ext>
              </a:extLst>
            </p:cNvPr>
            <p:cNvCxnSpPr>
              <a:cxnSpLocks/>
            </p:cNvCxnSpPr>
            <p:nvPr/>
          </p:nvCxnSpPr>
          <p:spPr>
            <a:xfrm>
              <a:off x="2005360" y="6371154"/>
              <a:ext cx="5913198" cy="0"/>
            </a:xfrm>
            <a:prstGeom prst="line">
              <a:avLst/>
            </a:prstGeom>
            <a:ln w="69850">
              <a:solidFill>
                <a:srgbClr val="FFE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905EBD9-77E6-4896-B927-363E435A0C44}"/>
              </a:ext>
            </a:extLst>
          </p:cNvPr>
          <p:cNvGrpSpPr/>
          <p:nvPr/>
        </p:nvGrpSpPr>
        <p:grpSpPr>
          <a:xfrm>
            <a:off x="1929849" y="8741179"/>
            <a:ext cx="6155371" cy="2312291"/>
            <a:chOff x="1929849" y="8741179"/>
            <a:chExt cx="6155371" cy="2312291"/>
          </a:xfrm>
        </p:grpSpPr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AD3338B5-B89A-439E-96F6-FD1592E0C694}"/>
                </a:ext>
              </a:extLst>
            </p:cNvPr>
            <p:cNvGrpSpPr/>
            <p:nvPr/>
          </p:nvGrpSpPr>
          <p:grpSpPr>
            <a:xfrm>
              <a:off x="1929849" y="8741179"/>
              <a:ext cx="6155371" cy="2312291"/>
              <a:chOff x="1929849" y="8409895"/>
              <a:chExt cx="6155371" cy="2312291"/>
            </a:xfrm>
          </p:grpSpPr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006D5392-7476-41B1-A5DE-9062AA612A3E}"/>
                  </a:ext>
                </a:extLst>
              </p:cNvPr>
              <p:cNvSpPr/>
              <p:nvPr/>
            </p:nvSpPr>
            <p:spPr>
              <a:xfrm>
                <a:off x="3226574" y="9295526"/>
                <a:ext cx="448479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5000" b="1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Pioniergeist</a:t>
                </a:r>
                <a:endParaRPr lang="de-DE" sz="50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83002DA5-1B37-4B65-B788-62572B3FC43B}"/>
                  </a:ext>
                </a:extLst>
              </p:cNvPr>
              <p:cNvSpPr/>
              <p:nvPr/>
            </p:nvSpPr>
            <p:spPr>
              <a:xfrm>
                <a:off x="1973853" y="10260521"/>
                <a:ext cx="61113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Seit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mehr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als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150 Jahren am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Puls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der Zeit.</a:t>
                </a:r>
                <a:endParaRPr lang="de-DE" sz="24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" name="Graphic 33">
                <a:extLst>
                  <a:ext uri="{FF2B5EF4-FFF2-40B4-BE49-F238E27FC236}">
                    <a16:creationId xmlns:a16="http://schemas.microsoft.com/office/drawing/2014/main" id="{503600CA-4DDD-4A4C-AE8A-50AD43175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29849" y="8409895"/>
                <a:ext cx="1414075" cy="1414075"/>
              </a:xfrm>
              <a:prstGeom prst="rect">
                <a:avLst/>
              </a:prstGeom>
            </p:spPr>
          </p:pic>
        </p:grpSp>
        <p:cxnSp>
          <p:nvCxnSpPr>
            <p:cNvPr id="45" name="Straight Connector 27">
              <a:extLst>
                <a:ext uri="{FF2B5EF4-FFF2-40B4-BE49-F238E27FC236}">
                  <a16:creationId xmlns:a16="http://schemas.microsoft.com/office/drawing/2014/main" id="{21FF82F9-AEB0-4065-B8DA-FE3E9C328BC5}"/>
                </a:ext>
              </a:extLst>
            </p:cNvPr>
            <p:cNvCxnSpPr>
              <a:cxnSpLocks/>
            </p:cNvCxnSpPr>
            <p:nvPr/>
          </p:nvCxnSpPr>
          <p:spPr>
            <a:xfrm>
              <a:off x="2005360" y="10423612"/>
              <a:ext cx="5913198" cy="0"/>
            </a:xfrm>
            <a:prstGeom prst="line">
              <a:avLst/>
            </a:prstGeom>
            <a:ln w="69850">
              <a:solidFill>
                <a:srgbClr val="FFE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4201E69-B826-4269-8347-A682AF2E4AAE}"/>
              </a:ext>
            </a:extLst>
          </p:cNvPr>
          <p:cNvGrpSpPr/>
          <p:nvPr/>
        </p:nvGrpSpPr>
        <p:grpSpPr>
          <a:xfrm>
            <a:off x="9099307" y="8841507"/>
            <a:ext cx="5990622" cy="2539731"/>
            <a:chOff x="9099307" y="8841507"/>
            <a:chExt cx="5990622" cy="2539731"/>
          </a:xfrm>
        </p:grpSpPr>
        <p:grpSp>
          <p:nvGrpSpPr>
            <p:cNvPr id="21" name="Group 51">
              <a:extLst>
                <a:ext uri="{FF2B5EF4-FFF2-40B4-BE49-F238E27FC236}">
                  <a16:creationId xmlns:a16="http://schemas.microsoft.com/office/drawing/2014/main" id="{154D8011-8D9E-4DBA-A80B-35D3142730EB}"/>
                </a:ext>
              </a:extLst>
            </p:cNvPr>
            <p:cNvGrpSpPr/>
            <p:nvPr/>
          </p:nvGrpSpPr>
          <p:grpSpPr>
            <a:xfrm>
              <a:off x="9099307" y="8841507"/>
              <a:ext cx="5990622" cy="2539731"/>
              <a:chOff x="9934717" y="8510223"/>
              <a:chExt cx="5990622" cy="2539731"/>
            </a:xfrm>
          </p:grpSpPr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98E44380-A390-4140-8907-712D1EFDB54B}"/>
                  </a:ext>
                </a:extLst>
              </p:cNvPr>
              <p:cNvSpPr/>
              <p:nvPr/>
            </p:nvSpPr>
            <p:spPr>
              <a:xfrm>
                <a:off x="11350224" y="8725699"/>
                <a:ext cx="448479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5000" b="1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Technologie-führend</a:t>
                </a:r>
                <a:endParaRPr lang="de-DE" sz="50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CEF97731-E8DD-4752-97A6-4ACD447300EA}"/>
                  </a:ext>
                </a:extLst>
              </p:cNvPr>
              <p:cNvSpPr/>
              <p:nvPr/>
            </p:nvSpPr>
            <p:spPr>
              <a:xfrm>
                <a:off x="9981454" y="10218957"/>
                <a:ext cx="594388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Wir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setzen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neue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Maßstäbe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in der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Baubranche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.</a:t>
                </a:r>
              </a:p>
            </p:txBody>
          </p:sp>
          <p:pic>
            <p:nvPicPr>
              <p:cNvPr id="25" name="Graphic 40">
                <a:extLst>
                  <a:ext uri="{FF2B5EF4-FFF2-40B4-BE49-F238E27FC236}">
                    <a16:creationId xmlns:a16="http://schemas.microsoft.com/office/drawing/2014/main" id="{FE81F572-517B-40D9-9861-2677CB7D2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934717" y="8510223"/>
                <a:ext cx="1414075" cy="1414075"/>
              </a:xfrm>
              <a:prstGeom prst="rect">
                <a:avLst/>
              </a:prstGeom>
            </p:spPr>
          </p:pic>
        </p:grpSp>
        <p:cxnSp>
          <p:nvCxnSpPr>
            <p:cNvPr id="46" name="Straight Connector 27">
              <a:extLst>
                <a:ext uri="{FF2B5EF4-FFF2-40B4-BE49-F238E27FC236}">
                  <a16:creationId xmlns:a16="http://schemas.microsoft.com/office/drawing/2014/main" id="{6030A90F-4C90-444B-A67C-01BFE9E4E5A2}"/>
                </a:ext>
              </a:extLst>
            </p:cNvPr>
            <p:cNvCxnSpPr>
              <a:cxnSpLocks/>
            </p:cNvCxnSpPr>
            <p:nvPr/>
          </p:nvCxnSpPr>
          <p:spPr>
            <a:xfrm>
              <a:off x="9176731" y="10421675"/>
              <a:ext cx="5913198" cy="0"/>
            </a:xfrm>
            <a:prstGeom prst="line">
              <a:avLst/>
            </a:prstGeom>
            <a:ln w="69850">
              <a:solidFill>
                <a:srgbClr val="FFE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3187D00-989A-4B99-AB1A-D2E542DCE98E}"/>
              </a:ext>
            </a:extLst>
          </p:cNvPr>
          <p:cNvGrpSpPr/>
          <p:nvPr/>
        </p:nvGrpSpPr>
        <p:grpSpPr>
          <a:xfrm>
            <a:off x="16344788" y="4697557"/>
            <a:ext cx="6594223" cy="2247244"/>
            <a:chOff x="16344788" y="4697557"/>
            <a:chExt cx="6594223" cy="2247244"/>
          </a:xfrm>
        </p:grpSpPr>
        <p:grpSp>
          <p:nvGrpSpPr>
            <p:cNvPr id="11" name="Group 53">
              <a:extLst>
                <a:ext uri="{FF2B5EF4-FFF2-40B4-BE49-F238E27FC236}">
                  <a16:creationId xmlns:a16="http://schemas.microsoft.com/office/drawing/2014/main" id="{839ED95D-11F0-4E39-AC0E-DB34DD44EDB8}"/>
                </a:ext>
              </a:extLst>
            </p:cNvPr>
            <p:cNvGrpSpPr/>
            <p:nvPr/>
          </p:nvGrpSpPr>
          <p:grpSpPr>
            <a:xfrm>
              <a:off x="16344788" y="4697557"/>
              <a:ext cx="6439012" cy="2247244"/>
              <a:chOff x="17193896" y="4309123"/>
              <a:chExt cx="6439012" cy="2247244"/>
            </a:xfrm>
          </p:grpSpPr>
          <p:sp>
            <p:nvSpPr>
              <p:cNvPr id="13" name="Rectangle 22">
                <a:extLst>
                  <a:ext uri="{FF2B5EF4-FFF2-40B4-BE49-F238E27FC236}">
                    <a16:creationId xmlns:a16="http://schemas.microsoft.com/office/drawing/2014/main" id="{A4AC344F-1CAC-46C0-8E9A-513A290C0A12}"/>
                  </a:ext>
                </a:extLst>
              </p:cNvPr>
              <p:cNvSpPr/>
              <p:nvPr/>
            </p:nvSpPr>
            <p:spPr>
              <a:xfrm>
                <a:off x="17193896" y="6094702"/>
                <a:ext cx="59367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Wir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bauen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mit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und </a:t>
                </a:r>
                <a:r>
                  <a:rPr lang="en-US" sz="2400" err="1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für</a:t>
                </a:r>
                <a:r>
                  <a:rPr lang="en-US" sz="240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 Menschen.</a:t>
                </a:r>
              </a:p>
            </p:txBody>
          </p:sp>
          <p:pic>
            <p:nvPicPr>
              <p:cNvPr id="14" name="Graphic 26">
                <a:extLst>
                  <a:ext uri="{FF2B5EF4-FFF2-40B4-BE49-F238E27FC236}">
                    <a16:creationId xmlns:a16="http://schemas.microsoft.com/office/drawing/2014/main" id="{3FDEE95E-BF4A-4CB7-BA41-3B2FD4C8D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7217483" y="4309123"/>
                <a:ext cx="1486058" cy="1445190"/>
              </a:xfrm>
              <a:prstGeom prst="rect">
                <a:avLst/>
              </a:prstGeom>
            </p:spPr>
          </p:pic>
          <p:cxnSp>
            <p:nvCxnSpPr>
              <p:cNvPr id="15" name="Straight Connector 27">
                <a:extLst>
                  <a:ext uri="{FF2B5EF4-FFF2-40B4-BE49-F238E27FC236}">
                    <a16:creationId xmlns:a16="http://schemas.microsoft.com/office/drawing/2014/main" id="{D58150E0-E1FB-45AD-A23B-74EA9DB8D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17483" y="5982720"/>
                <a:ext cx="6415425" cy="0"/>
              </a:xfrm>
              <a:prstGeom prst="line">
                <a:avLst/>
              </a:prstGeom>
              <a:ln w="69850">
                <a:solidFill>
                  <a:srgbClr val="FFE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B77FAAAE-7636-43B9-B092-2A854DCA98EC}"/>
                </a:ext>
              </a:extLst>
            </p:cNvPr>
            <p:cNvSpPr/>
            <p:nvPr/>
          </p:nvSpPr>
          <p:spPr>
            <a:xfrm>
              <a:off x="17923096" y="4713646"/>
              <a:ext cx="501591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Bauen</a:t>
              </a:r>
              <a: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50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ist</a:t>
              </a:r>
              <a: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5000" b="1" err="1">
                  <a:solidFill>
                    <a:schemeClr val="bg1"/>
                  </a:solidFill>
                  <a:latin typeface="Trebuchet MS" panose="020B0703020202090204" pitchFamily="34" charset="0"/>
                </a:rPr>
                <a:t>ein</a:t>
              </a:r>
              <a:b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</a:br>
              <a: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  <a:t>People Business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C4C271C-9125-4FA1-B88A-A651A13DA3A7}"/>
              </a:ext>
            </a:extLst>
          </p:cNvPr>
          <p:cNvGrpSpPr/>
          <p:nvPr/>
        </p:nvGrpSpPr>
        <p:grpSpPr>
          <a:xfrm>
            <a:off x="16147460" y="8724232"/>
            <a:ext cx="6612753" cy="2261285"/>
            <a:chOff x="16147460" y="8724232"/>
            <a:chExt cx="6612753" cy="2261285"/>
          </a:xfrm>
        </p:grpSpPr>
        <p:pic>
          <p:nvPicPr>
            <p:cNvPr id="27" name="Graphic 43">
              <a:extLst>
                <a:ext uri="{FF2B5EF4-FFF2-40B4-BE49-F238E27FC236}">
                  <a16:creationId xmlns:a16="http://schemas.microsoft.com/office/drawing/2014/main" id="{3D1766B1-5726-41F6-AB12-82DBA34B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147460" y="8724232"/>
              <a:ext cx="1510477" cy="1510477"/>
            </a:xfrm>
            <a:prstGeom prst="rect">
              <a:avLst/>
            </a:prstGeom>
          </p:spPr>
        </p:pic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2DC6BBD6-59F1-4171-8508-1C3811022E73}"/>
                </a:ext>
              </a:extLst>
            </p:cNvPr>
            <p:cNvSpPr/>
            <p:nvPr/>
          </p:nvSpPr>
          <p:spPr>
            <a:xfrm>
              <a:off x="16298414" y="10523852"/>
              <a:ext cx="50159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Visionär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r>
                <a:rPr lang="en-US" sz="2400" err="1">
                  <a:solidFill>
                    <a:schemeClr val="bg1"/>
                  </a:solidFill>
                  <a:latin typeface="Trebuchet MS" panose="020B0703020202090204" pitchFamily="34" charset="0"/>
                </a:rPr>
                <a:t>aus</a:t>
              </a:r>
              <a:r>
                <a:rPr lang="en-US" sz="2400">
                  <a:solidFill>
                    <a:schemeClr val="bg1"/>
                  </a:solidFill>
                  <a:latin typeface="Trebuchet MS" panose="020B0703020202090204" pitchFamily="34" charset="0"/>
                </a:rPr>
                <a:t> Tradition.</a:t>
              </a:r>
            </a:p>
          </p:txBody>
        </p:sp>
        <p:sp>
          <p:nvSpPr>
            <p:cNvPr id="39" name="Rectangle 44">
              <a:extLst>
                <a:ext uri="{FF2B5EF4-FFF2-40B4-BE49-F238E27FC236}">
                  <a16:creationId xmlns:a16="http://schemas.microsoft.com/office/drawing/2014/main" id="{7B9409C8-F0C8-4012-89ED-E3ECCE089F7B}"/>
                </a:ext>
              </a:extLst>
            </p:cNvPr>
            <p:cNvSpPr/>
            <p:nvPr/>
          </p:nvSpPr>
          <p:spPr>
            <a:xfrm>
              <a:off x="18020083" y="9160668"/>
              <a:ext cx="36115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0" b="1" spc="-500">
                  <a:solidFill>
                    <a:schemeClr val="bg1"/>
                  </a:solidFill>
                  <a:latin typeface="Trebuchet MS" panose="020B0703020202090204" pitchFamily="34" charset="0"/>
                </a:rPr>
                <a:t>1869</a:t>
              </a:r>
              <a:r>
                <a:rPr lang="en-US" sz="5000" b="1">
                  <a:solidFill>
                    <a:schemeClr val="bg1"/>
                  </a:solidFill>
                  <a:latin typeface="Trebuchet MS" panose="020B0703020202090204" pitchFamily="34" charset="0"/>
                </a:rPr>
                <a:t> </a:t>
              </a:r>
              <a:endParaRPr lang="de-DE" sz="5000">
                <a:solidFill>
                  <a:schemeClr val="bg1"/>
                </a:solidFill>
              </a:endParaRPr>
            </a:p>
          </p:txBody>
        </p:sp>
        <p:sp>
          <p:nvSpPr>
            <p:cNvPr id="49" name="Rectangle 70">
              <a:extLst>
                <a:ext uri="{FF2B5EF4-FFF2-40B4-BE49-F238E27FC236}">
                  <a16:creationId xmlns:a16="http://schemas.microsoft.com/office/drawing/2014/main" id="{018996E1-C9E1-4DA6-B0ED-535AFF7DB0D3}"/>
                </a:ext>
              </a:extLst>
            </p:cNvPr>
            <p:cNvSpPr/>
            <p:nvPr/>
          </p:nvSpPr>
          <p:spPr>
            <a:xfrm rot="16200000">
              <a:off x="17233109" y="9255639"/>
              <a:ext cx="124264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de-DE" sz="4400">
                  <a:solidFill>
                    <a:schemeClr val="bg1"/>
                  </a:solidFill>
                  <a:latin typeface="Trebuchet MS" panose="020B0703020202090204" pitchFamily="34" charset="0"/>
                </a:rPr>
                <a:t>SEIT</a:t>
              </a:r>
              <a:endParaRPr lang="en-US" sz="4400">
                <a:solidFill>
                  <a:schemeClr val="bg1"/>
                </a:solidFill>
              </a:endParaRPr>
            </a:p>
          </p:txBody>
        </p:sp>
        <p:cxnSp>
          <p:nvCxnSpPr>
            <p:cNvPr id="50" name="Straight Connector 27">
              <a:extLst>
                <a:ext uri="{FF2B5EF4-FFF2-40B4-BE49-F238E27FC236}">
                  <a16:creationId xmlns:a16="http://schemas.microsoft.com/office/drawing/2014/main" id="{742C2CE5-07B7-42D6-97CD-3A5631857DF0}"/>
                </a:ext>
              </a:extLst>
            </p:cNvPr>
            <p:cNvCxnSpPr>
              <a:cxnSpLocks/>
            </p:cNvCxnSpPr>
            <p:nvPr/>
          </p:nvCxnSpPr>
          <p:spPr>
            <a:xfrm>
              <a:off x="16344788" y="10421675"/>
              <a:ext cx="6415425" cy="0"/>
            </a:xfrm>
            <a:prstGeom prst="line">
              <a:avLst/>
            </a:prstGeom>
            <a:ln w="69850">
              <a:solidFill>
                <a:srgbClr val="FFE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ußzeilenplatzhalter 2">
            <a:extLst>
              <a:ext uri="{FF2B5EF4-FFF2-40B4-BE49-F238E27FC236}">
                <a16:creationId xmlns:a16="http://schemas.microsoft.com/office/drawing/2014/main" id="{C88E4E9E-B1B5-48C0-A360-8D07CF5F89E8}"/>
              </a:ext>
            </a:extLst>
          </p:cNvPr>
          <p:cNvSpPr txBox="1">
            <a:spLocks/>
          </p:cNvSpPr>
          <p:nvPr/>
        </p:nvSpPr>
        <p:spPr>
          <a:xfrm>
            <a:off x="1535113" y="12458700"/>
            <a:ext cx="10561637" cy="3762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</a:rPr>
              <a:t>Intelligentes Bauen verbindet Menschen ● Juni 2020 ● Seite </a:t>
            </a:r>
            <a:fld id="{5CEF55BC-117D-4ED5-9789-EA7FB79328FC}" type="slidenum">
              <a:rPr lang="de-DE" sz="1800" smtClean="0">
                <a:solidFill>
                  <a:schemeClr val="bg1"/>
                </a:solidFill>
              </a:rPr>
              <a:pPr/>
              <a:t>2</a:t>
            </a:fld>
            <a:r>
              <a:rPr lang="de-DE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3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667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667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3">
            <a:extLst>
              <a:ext uri="{FF2B5EF4-FFF2-40B4-BE49-F238E27FC236}">
                <a16:creationId xmlns:a16="http://schemas.microsoft.com/office/drawing/2014/main" id="{A7E24562-BE77-482D-9B5F-33FF2C1B02A6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4" y="786746"/>
            <a:ext cx="20915696" cy="112603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tabLst>
                <a:tab pos="4381227" algn="l"/>
              </a:tabLst>
            </a:pPr>
            <a:r>
              <a:rPr lang="en-US" altLang="de-DE" sz="55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Darauf</a:t>
            </a:r>
            <a:r>
              <a:rPr lang="en-US" altLang="de-DE" sz="5500" b="1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US" altLang="de-DE" sz="55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bauen</a:t>
            </a:r>
            <a:r>
              <a:rPr lang="en-US" altLang="de-DE" sz="5500" b="1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US" altLang="de-DE" sz="55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wir</a:t>
            </a:r>
            <a:r>
              <a:rPr lang="en-US" altLang="de-DE" sz="5500" b="1" dirty="0">
                <a:solidFill>
                  <a:schemeClr val="bg1"/>
                </a:solidFill>
                <a:latin typeface="Trebuchet MS" panose="020B0703020202090204" pitchFamily="34" charset="0"/>
              </a:rPr>
              <a:t> – </a:t>
            </a:r>
            <a:r>
              <a:rPr lang="en-US" altLang="de-DE" sz="55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unsere</a:t>
            </a:r>
            <a:r>
              <a:rPr lang="en-US" altLang="de-DE" sz="5500" b="1" dirty="0">
                <a:solidFill>
                  <a:schemeClr val="bg1"/>
                </a:solidFill>
                <a:latin typeface="Trebuchet MS" panose="020B0703020202090204" pitchFamily="34" charset="0"/>
              </a:rPr>
              <a:t> 5 </a:t>
            </a:r>
            <a:r>
              <a:rPr lang="en-US" altLang="de-DE" sz="55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Prinzipien</a:t>
            </a:r>
            <a:endParaRPr lang="en-US" altLang="de-DE" sz="55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5" name="Group 33">
            <a:extLst>
              <a:ext uri="{FF2B5EF4-FFF2-40B4-BE49-F238E27FC236}">
                <a16:creationId xmlns:a16="http://schemas.microsoft.com/office/drawing/2014/main" id="{AAD85B39-4A5D-4DE5-BC2D-7EF22F3D4003}"/>
              </a:ext>
            </a:extLst>
          </p:cNvPr>
          <p:cNvGrpSpPr/>
          <p:nvPr/>
        </p:nvGrpSpPr>
        <p:grpSpPr>
          <a:xfrm>
            <a:off x="9069367" y="4885505"/>
            <a:ext cx="5753067" cy="3874670"/>
            <a:chOff x="10476013" y="5868485"/>
            <a:chExt cx="4588737" cy="2849070"/>
          </a:xfrm>
          <a:solidFill>
            <a:schemeClr val="bg1"/>
          </a:solidFill>
        </p:grpSpPr>
        <p:pic>
          <p:nvPicPr>
            <p:cNvPr id="6" name="Graphic 6">
              <a:extLst>
                <a:ext uri="{FF2B5EF4-FFF2-40B4-BE49-F238E27FC236}">
                  <a16:creationId xmlns:a16="http://schemas.microsoft.com/office/drawing/2014/main" id="{AFB9D4A7-6534-4B43-A5EE-AB61117A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76013" y="5868485"/>
              <a:ext cx="4588737" cy="1979029"/>
            </a:xfrm>
            <a:prstGeom prst="rect">
              <a:avLst/>
            </a:prstGeom>
          </p:spPr>
        </p:pic>
        <p:pic>
          <p:nvPicPr>
            <p:cNvPr id="7" name="Graphic 20">
              <a:extLst>
                <a:ext uri="{FF2B5EF4-FFF2-40B4-BE49-F238E27FC236}">
                  <a16:creationId xmlns:a16="http://schemas.microsoft.com/office/drawing/2014/main" id="{B54F4E1F-FFF3-49F5-88DF-FB280A45F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5541" y="8356244"/>
              <a:ext cx="3169680" cy="361311"/>
            </a:xfrm>
            <a:prstGeom prst="rect">
              <a:avLst/>
            </a:prstGeom>
          </p:spPr>
        </p:pic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3655C906-3CA4-409F-B8A4-AF1C7163FA6B}"/>
              </a:ext>
            </a:extLst>
          </p:cNvPr>
          <p:cNvGrpSpPr/>
          <p:nvPr/>
        </p:nvGrpSpPr>
        <p:grpSpPr>
          <a:xfrm>
            <a:off x="15170823" y="2419480"/>
            <a:ext cx="6052989" cy="3770609"/>
            <a:chOff x="16004586" y="8536900"/>
            <a:chExt cx="4827960" cy="2772553"/>
          </a:xfrm>
          <a:solidFill>
            <a:schemeClr val="bg1"/>
          </a:solidFill>
        </p:grpSpPr>
        <p:pic>
          <p:nvPicPr>
            <p:cNvPr id="9" name="Graphic 11">
              <a:extLst>
                <a:ext uri="{FF2B5EF4-FFF2-40B4-BE49-F238E27FC236}">
                  <a16:creationId xmlns:a16="http://schemas.microsoft.com/office/drawing/2014/main" id="{65DC72F0-16E1-4701-9E09-C0DDCEEB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004586" y="8536900"/>
              <a:ext cx="4827960" cy="1913786"/>
            </a:xfrm>
            <a:prstGeom prst="rect">
              <a:avLst/>
            </a:prstGeom>
          </p:spPr>
        </p:pic>
        <p:pic>
          <p:nvPicPr>
            <p:cNvPr id="10" name="Graphic 22">
              <a:extLst>
                <a:ext uri="{FF2B5EF4-FFF2-40B4-BE49-F238E27FC236}">
                  <a16:creationId xmlns:a16="http://schemas.microsoft.com/office/drawing/2014/main" id="{FAEA202C-5248-49B7-9080-66A57960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145767" y="10849603"/>
              <a:ext cx="2545598" cy="459850"/>
            </a:xfrm>
            <a:prstGeom prst="rect">
              <a:avLst/>
            </a:prstGeom>
          </p:spPr>
        </p:pic>
      </p:grpSp>
      <p:grpSp>
        <p:nvGrpSpPr>
          <p:cNvPr id="11" name="Group 34">
            <a:extLst>
              <a:ext uri="{FF2B5EF4-FFF2-40B4-BE49-F238E27FC236}">
                <a16:creationId xmlns:a16="http://schemas.microsoft.com/office/drawing/2014/main" id="{837CACAE-915E-41C3-9B94-D0DA5B393E7C}"/>
              </a:ext>
            </a:extLst>
          </p:cNvPr>
          <p:cNvGrpSpPr/>
          <p:nvPr/>
        </p:nvGrpSpPr>
        <p:grpSpPr>
          <a:xfrm>
            <a:off x="15170823" y="7475369"/>
            <a:ext cx="4580641" cy="4242754"/>
            <a:chOff x="16591770" y="3389689"/>
            <a:chExt cx="3653592" cy="3119724"/>
          </a:xfrm>
          <a:solidFill>
            <a:schemeClr val="bg1"/>
          </a:solidFill>
        </p:grpSpPr>
        <p:pic>
          <p:nvPicPr>
            <p:cNvPr id="12" name="Graphic 13">
              <a:extLst>
                <a:ext uri="{FF2B5EF4-FFF2-40B4-BE49-F238E27FC236}">
                  <a16:creationId xmlns:a16="http://schemas.microsoft.com/office/drawing/2014/main" id="{C38D7F5B-1FF6-4779-AB68-2A7E0716F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591770" y="3389689"/>
              <a:ext cx="3653592" cy="2196505"/>
            </a:xfrm>
            <a:prstGeom prst="rect">
              <a:avLst/>
            </a:prstGeom>
          </p:spPr>
        </p:pic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66E77918-CD48-4764-9D16-67B182C8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948688" y="6049563"/>
              <a:ext cx="2939755" cy="459850"/>
            </a:xfrm>
            <a:prstGeom prst="rect">
              <a:avLst/>
            </a:prstGeom>
          </p:spPr>
        </p:pic>
      </p:grpSp>
      <p:grpSp>
        <p:nvGrpSpPr>
          <p:cNvPr id="14" name="Group 32">
            <a:extLst>
              <a:ext uri="{FF2B5EF4-FFF2-40B4-BE49-F238E27FC236}">
                <a16:creationId xmlns:a16="http://schemas.microsoft.com/office/drawing/2014/main" id="{D33DFA61-E61E-4DFD-B50F-F30BFE4C6003}"/>
              </a:ext>
            </a:extLst>
          </p:cNvPr>
          <p:cNvGrpSpPr/>
          <p:nvPr/>
        </p:nvGrpSpPr>
        <p:grpSpPr>
          <a:xfrm>
            <a:off x="3138283" y="2337932"/>
            <a:ext cx="5425878" cy="3761780"/>
            <a:chOff x="4746568" y="8536900"/>
            <a:chExt cx="4327766" cy="2766061"/>
          </a:xfrm>
          <a:solidFill>
            <a:schemeClr val="bg1"/>
          </a:solidFill>
        </p:grpSpPr>
        <p:pic>
          <p:nvPicPr>
            <p:cNvPr id="15" name="Graphic 15">
              <a:extLst>
                <a:ext uri="{FF2B5EF4-FFF2-40B4-BE49-F238E27FC236}">
                  <a16:creationId xmlns:a16="http://schemas.microsoft.com/office/drawing/2014/main" id="{567E7F53-162B-428F-A2FB-5D2B4652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746568" y="8536900"/>
              <a:ext cx="4327766" cy="1957281"/>
            </a:xfrm>
            <a:prstGeom prst="rect">
              <a:avLst/>
            </a:prstGeom>
          </p:spPr>
        </p:pic>
        <p:pic>
          <p:nvPicPr>
            <p:cNvPr id="16" name="Graphic 26">
              <a:extLst>
                <a:ext uri="{FF2B5EF4-FFF2-40B4-BE49-F238E27FC236}">
                  <a16:creationId xmlns:a16="http://schemas.microsoft.com/office/drawing/2014/main" id="{85289F11-3640-4C87-B0CF-A4C9D67F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506265" y="10941650"/>
              <a:ext cx="2808369" cy="361311"/>
            </a:xfrm>
            <a:prstGeom prst="rect">
              <a:avLst/>
            </a:prstGeom>
          </p:spPr>
        </p:pic>
      </p:grpSp>
      <p:grpSp>
        <p:nvGrpSpPr>
          <p:cNvPr id="17" name="Group 31">
            <a:extLst>
              <a:ext uri="{FF2B5EF4-FFF2-40B4-BE49-F238E27FC236}">
                <a16:creationId xmlns:a16="http://schemas.microsoft.com/office/drawing/2014/main" id="{2F954915-18EC-4EE2-A739-6B23D664D857}"/>
              </a:ext>
            </a:extLst>
          </p:cNvPr>
          <p:cNvGrpSpPr/>
          <p:nvPr/>
        </p:nvGrpSpPr>
        <p:grpSpPr>
          <a:xfrm>
            <a:off x="2376099" y="8636166"/>
            <a:ext cx="6791157" cy="2972229"/>
            <a:chOff x="4138638" y="4183391"/>
            <a:chExt cx="5416734" cy="2185499"/>
          </a:xfrm>
          <a:solidFill>
            <a:schemeClr val="bg1"/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4A68F1C-CB24-4B00-8D45-8437E249E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38638" y="4183391"/>
              <a:ext cx="5416734" cy="1208193"/>
            </a:xfrm>
            <a:prstGeom prst="rect">
              <a:avLst/>
            </a:prstGeom>
          </p:spPr>
        </p:pic>
        <p:pic>
          <p:nvPicPr>
            <p:cNvPr id="19" name="Graphic 28">
              <a:extLst>
                <a:ext uri="{FF2B5EF4-FFF2-40B4-BE49-F238E27FC236}">
                  <a16:creationId xmlns:a16="http://schemas.microsoft.com/office/drawing/2014/main" id="{16BD64D5-8953-4D2E-BA6B-AB4BE359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169590" y="6007579"/>
              <a:ext cx="3481721" cy="361311"/>
            </a:xfrm>
            <a:prstGeom prst="rect">
              <a:avLst/>
            </a:prstGeom>
          </p:spPr>
        </p:pic>
      </p:grp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0434C5C1-95EF-4B22-AA02-595AA3B1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chemeClr val="bg1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bg1"/>
                </a:solidFill>
                <a:latin typeface="+mn-lt"/>
              </a:rPr>
              <a:pPr/>
              <a:t>20</a:t>
            </a:fld>
            <a:r>
              <a:rPr lang="de-DE" sz="18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9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F8F4261-1FCA-4630-9787-814AD425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macht uns als Arbeitgeber aus?</a:t>
            </a:r>
          </a:p>
        </p:txBody>
      </p:sp>
      <p:sp>
        <p:nvSpPr>
          <p:cNvPr id="22" name="Fußzeilenplatzhalter 1">
            <a:extLst>
              <a:ext uri="{FF2B5EF4-FFF2-40B4-BE49-F238E27FC236}">
                <a16:creationId xmlns:a16="http://schemas.microsoft.com/office/drawing/2014/main" id="{964D95F9-789C-44AB-AD50-DF35E3DB7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21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611FC6C-27AB-4BB0-94A5-F4FEE8FDE751}"/>
              </a:ext>
            </a:extLst>
          </p:cNvPr>
          <p:cNvGrpSpPr/>
          <p:nvPr/>
        </p:nvGrpSpPr>
        <p:grpSpPr>
          <a:xfrm>
            <a:off x="2176249" y="7360607"/>
            <a:ext cx="5448411" cy="4095963"/>
            <a:chOff x="2176249" y="7360607"/>
            <a:chExt cx="5448411" cy="4095963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27F0FE29-FE30-4786-966A-DC78564B7A96}"/>
                </a:ext>
              </a:extLst>
            </p:cNvPr>
            <p:cNvSpPr/>
            <p:nvPr/>
          </p:nvSpPr>
          <p:spPr>
            <a:xfrm>
              <a:off x="2176249" y="9674395"/>
              <a:ext cx="24561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Nachhaltig</a:t>
              </a:r>
              <a:endParaRPr lang="de-DE" b="1">
                <a:latin typeface="+mj-lt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2C94C5F-8E04-47DE-B835-346B9FE9B9CD}"/>
                </a:ext>
              </a:extLst>
            </p:cNvPr>
            <p:cNvSpPr/>
            <p:nvPr/>
          </p:nvSpPr>
          <p:spPr>
            <a:xfrm>
              <a:off x="2190239" y="10256241"/>
              <a:ext cx="54344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>
                  <a:solidFill>
                    <a:srgbClr val="143E6F"/>
                  </a:solidFill>
                  <a:latin typeface="+mj-lt"/>
                </a:rPr>
                <a:t>Nachhaltiges Handeln ist ein wesentlicher Teil unserer gesellschaftlichen Verantwortung.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51D3C1F-A541-454E-9EF8-62AB936D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249" y="7386648"/>
              <a:ext cx="1969056" cy="231840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314394B-47C7-4F8C-8A7C-E3B9C55A4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044" y="7360607"/>
              <a:ext cx="1693622" cy="2184427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46379E-0565-4940-9CB6-EDDBFBEC441C}"/>
              </a:ext>
            </a:extLst>
          </p:cNvPr>
          <p:cNvGrpSpPr/>
          <p:nvPr/>
        </p:nvGrpSpPr>
        <p:grpSpPr>
          <a:xfrm>
            <a:off x="9126282" y="7360607"/>
            <a:ext cx="5600739" cy="4107571"/>
            <a:chOff x="9126282" y="7360607"/>
            <a:chExt cx="5600739" cy="410757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2548458-C7BB-4EB0-9D21-DE5224ECC2C7}"/>
                </a:ext>
              </a:extLst>
            </p:cNvPr>
            <p:cNvSpPr/>
            <p:nvPr/>
          </p:nvSpPr>
          <p:spPr>
            <a:xfrm>
              <a:off x="9278610" y="9705053"/>
              <a:ext cx="21836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Fördernd</a:t>
              </a:r>
              <a:endParaRPr lang="de-DE" b="1">
                <a:latin typeface="+mj-lt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CBB3132-8FFD-4245-948E-11605548E72C}"/>
                </a:ext>
              </a:extLst>
            </p:cNvPr>
            <p:cNvSpPr/>
            <p:nvPr/>
          </p:nvSpPr>
          <p:spPr>
            <a:xfrm>
              <a:off x="9292600" y="10267849"/>
              <a:ext cx="54344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>
                  <a:solidFill>
                    <a:srgbClr val="143E6F"/>
                  </a:solidFill>
                  <a:latin typeface="+mj-lt"/>
                </a:rPr>
                <a:t>Wir bieten zahlreiche Aus- und Weiterbildungen, um sich persönlich und fachlich weiterzuentwickeln.</a:t>
              </a:r>
              <a:endParaRPr lang="de-DE" sz="2400">
                <a:latin typeface="+mj-lt"/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65BBD655-A22B-4016-A2BF-A753127A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282" y="7360607"/>
              <a:ext cx="3395331" cy="2421975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7A1C3B-531D-441A-8391-FEBDC1DF0943}"/>
              </a:ext>
            </a:extLst>
          </p:cNvPr>
          <p:cNvGrpSpPr/>
          <p:nvPr/>
        </p:nvGrpSpPr>
        <p:grpSpPr>
          <a:xfrm>
            <a:off x="9126282" y="2341367"/>
            <a:ext cx="5448346" cy="4177335"/>
            <a:chOff x="9126282" y="2341367"/>
            <a:chExt cx="5448346" cy="417733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C0D45C3-9E9B-4B1D-80DE-7410D9EE0D58}"/>
                </a:ext>
              </a:extLst>
            </p:cNvPr>
            <p:cNvSpPr/>
            <p:nvPr/>
          </p:nvSpPr>
          <p:spPr>
            <a:xfrm>
              <a:off x="9126282" y="4671169"/>
              <a:ext cx="44792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Technologieführend</a:t>
              </a:r>
              <a:endParaRPr lang="de-DE" b="1">
                <a:latin typeface="+mj-lt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615397A-EE32-48C3-94B5-B840BBD6E6D3}"/>
                </a:ext>
              </a:extLst>
            </p:cNvPr>
            <p:cNvSpPr/>
            <p:nvPr/>
          </p:nvSpPr>
          <p:spPr>
            <a:xfrm>
              <a:off x="9140207" y="5318373"/>
              <a:ext cx="54344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 dirty="0">
                  <a:solidFill>
                    <a:srgbClr val="143E6F"/>
                  </a:solidFill>
                  <a:latin typeface="+mj-lt"/>
                </a:rPr>
                <a:t>Unser Pioniergeist macht uns seit </a:t>
              </a:r>
              <a:r>
                <a:rPr lang="de-DE" sz="2400" dirty="0">
                  <a:solidFill>
                    <a:srgbClr val="143E6F"/>
                  </a:solidFill>
                </a:rPr>
                <a:t>mehr als 150 Jahren </a:t>
              </a:r>
              <a:r>
                <a:rPr lang="de-DE" sz="2400" dirty="0">
                  <a:solidFill>
                    <a:srgbClr val="143E6F"/>
                  </a:solidFill>
                  <a:latin typeface="+mj-lt"/>
                </a:rPr>
                <a:t>zum Technologieführer in der Baubranche.</a:t>
              </a:r>
              <a:endParaRPr lang="de-DE" sz="2400" dirty="0">
                <a:latin typeface="+mj-lt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BE68D6B3-C592-4048-B18D-EBA86E50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230" y="2341367"/>
              <a:ext cx="3380383" cy="2252303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4F81BCF-A9AD-4301-BAEA-91B42EE97A84}"/>
              </a:ext>
            </a:extLst>
          </p:cNvPr>
          <p:cNvGrpSpPr/>
          <p:nvPr/>
        </p:nvGrpSpPr>
        <p:grpSpPr>
          <a:xfrm>
            <a:off x="1980474" y="2569515"/>
            <a:ext cx="6237690" cy="4280302"/>
            <a:chOff x="1980474" y="2569515"/>
            <a:chExt cx="6237690" cy="4280302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8938AED-3E59-4F95-80A4-64054D79BED6}"/>
                </a:ext>
              </a:extLst>
            </p:cNvPr>
            <p:cNvSpPr/>
            <p:nvPr/>
          </p:nvSpPr>
          <p:spPr>
            <a:xfrm>
              <a:off x="2004584" y="4641161"/>
              <a:ext cx="24673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Einzigartig</a:t>
              </a:r>
              <a:endParaRPr lang="de-DE" b="1">
                <a:latin typeface="+mj-lt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240FC5A-0627-4F1F-B60F-0841E90E1D8F}"/>
                </a:ext>
              </a:extLst>
            </p:cNvPr>
            <p:cNvSpPr/>
            <p:nvPr/>
          </p:nvSpPr>
          <p:spPr>
            <a:xfrm>
              <a:off x="1980474" y="5280157"/>
              <a:ext cx="62376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>
                  <a:solidFill>
                    <a:srgbClr val="143E6F"/>
                  </a:solidFill>
                  <a:latin typeface="+mj-lt"/>
                </a:rPr>
                <a:t>Verlässlichkeit. Schulterschluss. Anerkennung. Leidenschaft. Pioniergeist. Unsere fünf Prinzipien verbinden uns und machen uns einzigartig.</a:t>
              </a:r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6B5E3980-0934-4DC4-BD0B-D71F26C6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126" y="2569515"/>
              <a:ext cx="4348407" cy="189314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FDD0507-9355-4FFB-B2F3-4A24E9E38861}"/>
              </a:ext>
            </a:extLst>
          </p:cNvPr>
          <p:cNvGrpSpPr/>
          <p:nvPr/>
        </p:nvGrpSpPr>
        <p:grpSpPr>
          <a:xfrm>
            <a:off x="15844522" y="2326441"/>
            <a:ext cx="6273254" cy="4218530"/>
            <a:chOff x="15844522" y="2326441"/>
            <a:chExt cx="6273254" cy="421853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D063B4-CE38-4184-9A7A-27F40CB4DBF4}"/>
                </a:ext>
              </a:extLst>
            </p:cNvPr>
            <p:cNvSpPr/>
            <p:nvPr/>
          </p:nvSpPr>
          <p:spPr>
            <a:xfrm>
              <a:off x="15844522" y="4667546"/>
              <a:ext cx="29851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International</a:t>
              </a:r>
              <a:endParaRPr lang="de-DE" b="1">
                <a:latin typeface="+mj-lt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1422E64-565E-451B-8068-BDFA750EC380}"/>
                </a:ext>
              </a:extLst>
            </p:cNvPr>
            <p:cNvSpPr/>
            <p:nvPr/>
          </p:nvSpPr>
          <p:spPr>
            <a:xfrm>
              <a:off x="15880087" y="5344642"/>
              <a:ext cx="62376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>
                  <a:solidFill>
                    <a:srgbClr val="143E6F"/>
                  </a:solidFill>
                  <a:latin typeface="+mj-lt"/>
                </a:rPr>
                <a:t>Wir sind europaweit und international</a:t>
              </a:r>
              <a:r>
                <a:rPr lang="de-DE" sz="2400">
                  <a:solidFill>
                    <a:srgbClr val="143E6F"/>
                  </a:solidFill>
                </a:rPr>
                <a:t> aktiv</a:t>
              </a:r>
              <a:r>
                <a:rPr lang="de-DE" sz="2400">
                  <a:solidFill>
                    <a:srgbClr val="143E6F"/>
                  </a:solidFill>
                  <a:latin typeface="+mj-lt"/>
                </a:rPr>
                <a:t>, mit Mitarbeiterinnen und Mitarbeitern aus mehr als 70 Ländern.</a:t>
              </a:r>
              <a:endParaRPr lang="de-DE" sz="2400">
                <a:latin typeface="+mj-lt"/>
              </a:endParaRP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9ED54B7B-E8C5-472A-9D1D-1983383E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9755" y="2326441"/>
              <a:ext cx="3029684" cy="225230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25E4F84-2561-4F6C-A84D-306EFFCF1D94}"/>
              </a:ext>
            </a:extLst>
          </p:cNvPr>
          <p:cNvGrpSpPr/>
          <p:nvPr/>
        </p:nvGrpSpPr>
        <p:grpSpPr>
          <a:xfrm>
            <a:off x="15985194" y="7586007"/>
            <a:ext cx="4935353" cy="4281511"/>
            <a:chOff x="15985194" y="7586007"/>
            <a:chExt cx="4935353" cy="4281511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4FEADCAA-073F-47F9-9B97-E8166C844676}"/>
                </a:ext>
              </a:extLst>
            </p:cNvPr>
            <p:cNvSpPr/>
            <p:nvPr/>
          </p:nvSpPr>
          <p:spPr>
            <a:xfrm>
              <a:off x="16009304" y="9754112"/>
              <a:ext cx="14446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143E6F"/>
                  </a:solidFill>
                  <a:latin typeface="+mj-lt"/>
                </a:rPr>
                <a:t>Sozial</a:t>
              </a:r>
              <a:endParaRPr lang="de-DE" b="1">
                <a:latin typeface="+mj-lt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C90E0F2-7B8A-492C-BA3A-669C254C821E}"/>
                </a:ext>
              </a:extLst>
            </p:cNvPr>
            <p:cNvSpPr/>
            <p:nvPr/>
          </p:nvSpPr>
          <p:spPr>
            <a:xfrm>
              <a:off x="15985194" y="10297858"/>
              <a:ext cx="458880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400" err="1">
                  <a:solidFill>
                    <a:srgbClr val="143E6F"/>
                  </a:solidFill>
                </a:rPr>
                <a:t>We</a:t>
              </a:r>
              <a:r>
                <a:rPr lang="de-DE" sz="2400">
                  <a:solidFill>
                    <a:srgbClr val="143E6F"/>
                  </a:solidFill>
                </a:rPr>
                <a:t> care </a:t>
              </a:r>
              <a:r>
                <a:rPr lang="de-DE" sz="2400" err="1">
                  <a:solidFill>
                    <a:srgbClr val="143E6F"/>
                  </a:solidFill>
                </a:rPr>
                <a:t>for</a:t>
              </a:r>
              <a:r>
                <a:rPr lang="de-DE" sz="2400">
                  <a:solidFill>
                    <a:srgbClr val="143E6F"/>
                  </a:solidFill>
                </a:rPr>
                <a:t> </a:t>
              </a:r>
              <a:r>
                <a:rPr lang="de-DE" sz="2400" err="1">
                  <a:solidFill>
                    <a:srgbClr val="143E6F"/>
                  </a:solidFill>
                </a:rPr>
                <a:t>you</a:t>
              </a:r>
              <a:r>
                <a:rPr lang="de-DE" sz="2400">
                  <a:solidFill>
                    <a:srgbClr val="143E6F"/>
                  </a:solidFill>
                </a:rPr>
                <a:t>. Mit </a:t>
              </a:r>
              <a:r>
                <a:rPr lang="de-DE" sz="2400" err="1">
                  <a:solidFill>
                    <a:srgbClr val="143E6F"/>
                  </a:solidFill>
                </a:rPr>
                <a:t>We@PORR</a:t>
              </a:r>
              <a:r>
                <a:rPr lang="de-DE" sz="2400">
                  <a:solidFill>
                    <a:srgbClr val="143E6F"/>
                  </a:solidFill>
                </a:rPr>
                <a:t> (Vielfalt, Chancengleichheit und vieles mehr) setzen wir eigene Initiativen.</a:t>
              </a:r>
              <a:endParaRPr lang="de-DE" sz="2400">
                <a:solidFill>
                  <a:srgbClr val="143E6F"/>
                </a:solidFill>
                <a:latin typeface="+mj-lt"/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E3FB5A22-0E30-408F-BAA4-C290E6305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1616" y="7586007"/>
              <a:ext cx="2144602" cy="2013791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14B982-BBE4-4BF4-B722-51F7C1C3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9446" y="7946882"/>
              <a:ext cx="3361101" cy="158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1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667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667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667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9E56E54-3F9D-6A4F-85EB-A041B4E80D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" b="178"/>
          <a:stretch>
            <a:fillRect/>
          </a:stretch>
        </p:blipFill>
        <p:spPr/>
      </p:pic>
      <p:sp>
        <p:nvSpPr>
          <p:cNvPr id="52" name="Titel 23">
            <a:extLst>
              <a:ext uri="{FF2B5EF4-FFF2-40B4-BE49-F238E27FC236}">
                <a16:creationId xmlns:a16="http://schemas.microsoft.com/office/drawing/2014/main" id="{30419D9D-5195-E149-A97D-28C3DE1151EE}"/>
              </a:ext>
            </a:extLst>
          </p:cNvPr>
          <p:cNvSpPr txBox="1">
            <a:spLocks noChangeArrowheads="1"/>
          </p:cNvSpPr>
          <p:nvPr/>
        </p:nvSpPr>
        <p:spPr>
          <a:xfrm>
            <a:off x="1929219" y="1736230"/>
            <a:ext cx="14743341" cy="367718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de-DE" altLang="de-DE" sz="12000" dirty="0">
                <a:solidFill>
                  <a:schemeClr val="tx2"/>
                </a:solidFill>
                <a:latin typeface="Trebuchet MS" panose="020B0703020202090204" pitchFamily="34" charset="0"/>
              </a:rPr>
              <a:t>Bauen ist ein</a:t>
            </a:r>
          </a:p>
          <a:p>
            <a:pPr>
              <a:lnSpc>
                <a:spcPct val="80000"/>
              </a:lnSpc>
            </a:pPr>
            <a:r>
              <a:rPr lang="de-DE" altLang="de-DE" sz="12000" b="1" dirty="0">
                <a:solidFill>
                  <a:schemeClr val="tx2"/>
                </a:solidFill>
                <a:latin typeface="Trebuchet MS" panose="020B0703020202090204" pitchFamily="34" charset="0"/>
              </a:rPr>
              <a:t>People Business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9FD0150D-F756-4B8D-AC2A-352283CD3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22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F1932904-94A1-42C0-890E-4EF12EBA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12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D7ED89D-4FD4-4160-9622-7BE4476F4A2F}"/>
              </a:ext>
            </a:extLst>
          </p:cNvPr>
          <p:cNvSpPr txBox="1"/>
          <p:nvPr/>
        </p:nvSpPr>
        <p:spPr>
          <a:xfrm>
            <a:off x="7531765" y="12302611"/>
            <a:ext cx="47736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accent4"/>
                </a:solidFill>
                <a:latin typeface="+mn-lt"/>
              </a:rPr>
              <a:t>PORR AG . </a:t>
            </a:r>
            <a:r>
              <a:rPr lang="de-DE" sz="2000" err="1">
                <a:solidFill>
                  <a:schemeClr val="accent4"/>
                </a:solidFill>
                <a:latin typeface="+mn-lt"/>
              </a:rPr>
              <a:t>Absberggasse</a:t>
            </a:r>
            <a:r>
              <a:rPr lang="de-DE" sz="2000">
                <a:solidFill>
                  <a:schemeClr val="accent4"/>
                </a:solidFill>
                <a:latin typeface="+mn-lt"/>
              </a:rPr>
              <a:t> 47, 1100 Wien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accent4"/>
                </a:solidFill>
                <a:latin typeface="+mn-lt"/>
              </a:rPr>
              <a:t>T +43 50 626-0 . office@porr-group.com</a:t>
            </a:r>
          </a:p>
        </p:txBody>
      </p:sp>
    </p:spTree>
  </p:cSld>
  <p:clrMapOvr>
    <a:masterClrMapping/>
  </p:clrMapOvr>
  <p:transition advClick="0" advTm="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AB6BE-B5B5-47D1-8237-EE59D9F0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Referenzprojekte</a:t>
            </a:r>
          </a:p>
        </p:txBody>
      </p:sp>
      <p:pic>
        <p:nvPicPr>
          <p:cNvPr id="4" name="Bildplatzhalter 4">
            <a:extLst>
              <a:ext uri="{FF2B5EF4-FFF2-40B4-BE49-F238E27FC236}">
                <a16:creationId xmlns:a16="http://schemas.microsoft.com/office/drawing/2014/main" id="{56BE14BB-2B40-470B-ACC1-5A17F9D3D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855" y="2293013"/>
            <a:ext cx="5547536" cy="3112050"/>
          </a:xfrm>
          <a:prstGeom prst="rect">
            <a:avLst/>
          </a:prstGeom>
        </p:spPr>
      </p:pic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7BFB8A72-C016-4BB2-871F-BFBF9AD331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4369" y="2293013"/>
            <a:ext cx="5592945" cy="3137524"/>
          </a:xfrm>
          <a:prstGeom prst="rect">
            <a:avLst/>
          </a:prstGeom>
        </p:spPr>
      </p:pic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DF5F62C-B0E0-4250-8413-2A90A7A39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8498" y="2290737"/>
            <a:ext cx="5615158" cy="3137525"/>
          </a:xfrm>
          <a:prstGeom prst="rect">
            <a:avLst/>
          </a:prstGeom>
        </p:spPr>
      </p:pic>
      <p:pic>
        <p:nvPicPr>
          <p:cNvPr id="7" name="Bildplatzhalter 5">
            <a:extLst>
              <a:ext uri="{FF2B5EF4-FFF2-40B4-BE49-F238E27FC236}">
                <a16:creationId xmlns:a16="http://schemas.microsoft.com/office/drawing/2014/main" id="{A11A7469-C28A-4A5D-801F-5449DFE16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936551" y="2303473"/>
            <a:ext cx="5599055" cy="3127064"/>
          </a:xfrm>
          <a:prstGeom prst="rect">
            <a:avLst/>
          </a:prstGeom>
        </p:spPr>
      </p:pic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AE9F8156-05DB-4595-A358-B1D5F0F2A8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855" y="6940745"/>
            <a:ext cx="5547536" cy="3112050"/>
          </a:xfrm>
          <a:prstGeom prst="rect">
            <a:avLst/>
          </a:prstGeom>
        </p:spPr>
      </p:pic>
      <p:pic>
        <p:nvPicPr>
          <p:cNvPr id="11" name="Bildplatzhalter 3">
            <a:extLst>
              <a:ext uri="{FF2B5EF4-FFF2-40B4-BE49-F238E27FC236}">
                <a16:creationId xmlns:a16="http://schemas.microsoft.com/office/drawing/2014/main" id="{3A252B20-33A1-4C95-BCCE-1D56EA6100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4369" y="6940744"/>
            <a:ext cx="5592946" cy="313752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7FF2F91-8885-4F37-898F-BFBFB20DD072}"/>
              </a:ext>
            </a:extLst>
          </p:cNvPr>
          <p:cNvSpPr txBox="1"/>
          <p:nvPr/>
        </p:nvSpPr>
        <p:spPr>
          <a:xfrm>
            <a:off x="6602298" y="5402789"/>
            <a:ext cx="35589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143E6F"/>
                </a:solidFill>
              </a:rPr>
              <a:t>Brenner </a:t>
            </a:r>
            <a:r>
              <a:rPr lang="en-US" sz="2800" b="1" err="1">
                <a:solidFill>
                  <a:srgbClr val="143E6F"/>
                </a:solidFill>
              </a:rPr>
              <a:t>Basistunnel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800">
                <a:solidFill>
                  <a:srgbClr val="143E6F"/>
                </a:solidFill>
              </a:rPr>
              <a:t>Tirol, </a:t>
            </a:r>
            <a:r>
              <a:rPr lang="en-US" sz="2800" err="1">
                <a:solidFill>
                  <a:srgbClr val="143E6F"/>
                </a:solidFill>
              </a:rPr>
              <a:t>Österreich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2018-2024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485741-2327-4993-BC87-E16CA7A8DD1F}"/>
              </a:ext>
            </a:extLst>
          </p:cNvPr>
          <p:cNvSpPr txBox="1"/>
          <p:nvPr/>
        </p:nvSpPr>
        <p:spPr>
          <a:xfrm>
            <a:off x="12177315" y="5402789"/>
            <a:ext cx="33297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err="1">
                <a:solidFill>
                  <a:srgbClr val="143E6F"/>
                </a:solidFill>
              </a:rPr>
              <a:t>Spreespeicher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800">
                <a:solidFill>
                  <a:srgbClr val="143E6F"/>
                </a:solidFill>
              </a:rPr>
              <a:t>Berlin, Deutschland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2018-2020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7DC87CF-E321-4182-B903-9A9BF2050055}"/>
              </a:ext>
            </a:extLst>
          </p:cNvPr>
          <p:cNvSpPr txBox="1"/>
          <p:nvPr/>
        </p:nvSpPr>
        <p:spPr>
          <a:xfrm>
            <a:off x="17773350" y="5402788"/>
            <a:ext cx="27142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err="1">
                <a:solidFill>
                  <a:srgbClr val="143E6F"/>
                </a:solidFill>
              </a:rPr>
              <a:t>Gleisarena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800">
                <a:solidFill>
                  <a:srgbClr val="143E6F"/>
                </a:solidFill>
              </a:rPr>
              <a:t>Zürich, Schweiz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2017-2020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87CCCA0-F342-4228-AE5C-FE96F2B237D3}"/>
              </a:ext>
            </a:extLst>
          </p:cNvPr>
          <p:cNvSpPr txBox="1"/>
          <p:nvPr/>
        </p:nvSpPr>
        <p:spPr>
          <a:xfrm>
            <a:off x="862659" y="10052795"/>
            <a:ext cx="33393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143E6F"/>
                </a:solidFill>
              </a:rPr>
              <a:t>Breakwater Danzig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800" err="1">
                <a:solidFill>
                  <a:srgbClr val="143E6F"/>
                </a:solidFill>
              </a:rPr>
              <a:t>Danzig</a:t>
            </a:r>
            <a:r>
              <a:rPr lang="en-US" sz="2800">
                <a:solidFill>
                  <a:srgbClr val="143E6F"/>
                </a:solidFill>
              </a:rPr>
              <a:t>, </a:t>
            </a:r>
            <a:r>
              <a:rPr lang="en-US" sz="2800" err="1">
                <a:solidFill>
                  <a:srgbClr val="143E6F"/>
                </a:solidFill>
              </a:rPr>
              <a:t>Polen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2018-2020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C656E24-7706-43A6-AA25-216881E12737}"/>
              </a:ext>
            </a:extLst>
          </p:cNvPr>
          <p:cNvSpPr txBox="1"/>
          <p:nvPr/>
        </p:nvSpPr>
        <p:spPr>
          <a:xfrm>
            <a:off x="6455041" y="10052795"/>
            <a:ext cx="40639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143E6F"/>
                </a:solidFill>
              </a:rPr>
              <a:t>Green Line Metro Doha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800" err="1">
                <a:solidFill>
                  <a:srgbClr val="143E6F"/>
                </a:solidFill>
              </a:rPr>
              <a:t>Doha</a:t>
            </a:r>
            <a:r>
              <a:rPr lang="en-US" sz="2800">
                <a:solidFill>
                  <a:srgbClr val="143E6F"/>
                </a:solidFill>
              </a:rPr>
              <a:t>, </a:t>
            </a:r>
            <a:r>
              <a:rPr lang="en-US" sz="2800" err="1">
                <a:solidFill>
                  <a:srgbClr val="143E6F"/>
                </a:solidFill>
              </a:rPr>
              <a:t>Katar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2013-2019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B71C10B-2760-4A31-BE48-1AB36582F124}"/>
              </a:ext>
            </a:extLst>
          </p:cNvPr>
          <p:cNvSpPr txBox="1"/>
          <p:nvPr/>
        </p:nvSpPr>
        <p:spPr>
          <a:xfrm>
            <a:off x="12177315" y="10146950"/>
            <a:ext cx="338676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err="1">
                <a:solidFill>
                  <a:srgbClr val="143E6F"/>
                </a:solidFill>
              </a:rPr>
              <a:t>Flughafen</a:t>
            </a:r>
            <a:r>
              <a:rPr lang="en-US" sz="2800" b="1">
                <a:solidFill>
                  <a:srgbClr val="143E6F"/>
                </a:solidFill>
              </a:rPr>
              <a:t> </a:t>
            </a:r>
            <a:r>
              <a:rPr lang="en-US" sz="2800" b="1" err="1">
                <a:solidFill>
                  <a:srgbClr val="143E6F"/>
                </a:solidFill>
              </a:rPr>
              <a:t>Otopeni</a:t>
            </a:r>
            <a:br>
              <a:rPr lang="en-US" sz="2800" b="1">
                <a:solidFill>
                  <a:srgbClr val="143E6F"/>
                </a:solidFill>
              </a:rPr>
            </a:br>
            <a:r>
              <a:rPr lang="en-US" sz="2800" err="1">
                <a:solidFill>
                  <a:srgbClr val="143E6F"/>
                </a:solidFill>
              </a:rPr>
              <a:t>Bukarest</a:t>
            </a:r>
            <a:r>
              <a:rPr lang="en-US" sz="2800">
                <a:solidFill>
                  <a:srgbClr val="143E6F"/>
                </a:solidFill>
              </a:rPr>
              <a:t>, </a:t>
            </a:r>
            <a:r>
              <a:rPr lang="en-US" sz="2800" err="1">
                <a:solidFill>
                  <a:srgbClr val="143E6F"/>
                </a:solidFill>
              </a:rPr>
              <a:t>Rumänien</a:t>
            </a:r>
            <a:br>
              <a:rPr lang="en-US" sz="2800">
                <a:solidFill>
                  <a:srgbClr val="143E6F"/>
                </a:solidFill>
              </a:rPr>
            </a:br>
            <a:r>
              <a:rPr lang="en-US" sz="2000" err="1">
                <a:solidFill>
                  <a:srgbClr val="143E6F"/>
                </a:solidFill>
              </a:rPr>
              <a:t>Bauzeit</a:t>
            </a:r>
            <a:r>
              <a:rPr lang="en-US" sz="2000">
                <a:solidFill>
                  <a:srgbClr val="143E6F"/>
                </a:solidFill>
              </a:rPr>
              <a:t>: 2019-2020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1EEE77-FF24-4C17-B6DC-7887B9E85129}"/>
              </a:ext>
            </a:extLst>
          </p:cNvPr>
          <p:cNvSpPr txBox="1"/>
          <p:nvPr/>
        </p:nvSpPr>
        <p:spPr>
          <a:xfrm>
            <a:off x="17830200" y="10055369"/>
            <a:ext cx="28561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43E6F"/>
                </a:solidFill>
              </a:rPr>
              <a:t>Autobahn D11</a:t>
            </a:r>
            <a:br>
              <a:rPr lang="en-US" sz="2800" dirty="0">
                <a:solidFill>
                  <a:srgbClr val="143E6F"/>
                </a:solidFill>
              </a:rPr>
            </a:br>
            <a:r>
              <a:rPr lang="en-US" sz="2800" dirty="0" err="1">
                <a:solidFill>
                  <a:srgbClr val="143E6F"/>
                </a:solidFill>
              </a:rPr>
              <a:t>Prag</a:t>
            </a:r>
            <a:r>
              <a:rPr lang="en-US" sz="2800" dirty="0">
                <a:solidFill>
                  <a:srgbClr val="143E6F"/>
                </a:solidFill>
              </a:rPr>
              <a:t>, </a:t>
            </a:r>
            <a:r>
              <a:rPr lang="en-US" sz="2800" dirty="0" err="1">
                <a:solidFill>
                  <a:srgbClr val="143E6F"/>
                </a:solidFill>
              </a:rPr>
              <a:t>Tschechien</a:t>
            </a:r>
            <a:br>
              <a:rPr lang="en-US" sz="2800" dirty="0">
                <a:solidFill>
                  <a:srgbClr val="143E6F"/>
                </a:solidFill>
              </a:rPr>
            </a:br>
            <a:r>
              <a:rPr lang="en-US" sz="2000" dirty="0" err="1">
                <a:solidFill>
                  <a:srgbClr val="143E6F"/>
                </a:solidFill>
              </a:rPr>
              <a:t>Bauzeit</a:t>
            </a:r>
            <a:r>
              <a:rPr lang="en-US" sz="2000" dirty="0">
                <a:solidFill>
                  <a:srgbClr val="143E6F"/>
                </a:solidFill>
              </a:rPr>
              <a:t>: 2019-2022</a:t>
            </a:r>
          </a:p>
        </p:txBody>
      </p:sp>
      <p:sp>
        <p:nvSpPr>
          <p:cNvPr id="24" name="Fußzeilenplatzhalter 1">
            <a:extLst>
              <a:ext uri="{FF2B5EF4-FFF2-40B4-BE49-F238E27FC236}">
                <a16:creationId xmlns:a16="http://schemas.microsoft.com/office/drawing/2014/main" id="{37520F78-596C-4455-8990-5DAF1334C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24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EDF7134-F891-41D9-9856-B4CA6B97BA84}"/>
              </a:ext>
            </a:extLst>
          </p:cNvPr>
          <p:cNvSpPr txBox="1"/>
          <p:nvPr/>
        </p:nvSpPr>
        <p:spPr>
          <a:xfrm>
            <a:off x="960853" y="5390798"/>
            <a:ext cx="28952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143E6F"/>
                </a:solidFill>
              </a:rPr>
              <a:t>Seestadt</a:t>
            </a:r>
            <a:r>
              <a:rPr lang="en-US" sz="2800" b="1" dirty="0">
                <a:solidFill>
                  <a:srgbClr val="143E6F"/>
                </a:solidFill>
              </a:rPr>
              <a:t> </a:t>
            </a:r>
            <a:r>
              <a:rPr lang="en-US" sz="2800" b="1" dirty="0" err="1">
                <a:solidFill>
                  <a:srgbClr val="143E6F"/>
                </a:solidFill>
              </a:rPr>
              <a:t>Aspern</a:t>
            </a:r>
            <a:br>
              <a:rPr lang="en-US" sz="2800" dirty="0">
                <a:solidFill>
                  <a:srgbClr val="143E6F"/>
                </a:solidFill>
              </a:rPr>
            </a:br>
            <a:r>
              <a:rPr lang="en-US" sz="2800" dirty="0">
                <a:solidFill>
                  <a:srgbClr val="143E6F"/>
                </a:solidFill>
              </a:rPr>
              <a:t>Wien, </a:t>
            </a:r>
            <a:r>
              <a:rPr lang="en-US" sz="2800" dirty="0" err="1">
                <a:solidFill>
                  <a:srgbClr val="143E6F"/>
                </a:solidFill>
              </a:rPr>
              <a:t>Österreich</a:t>
            </a:r>
            <a:endParaRPr lang="en-US" sz="2800" dirty="0">
              <a:solidFill>
                <a:srgbClr val="143E6F"/>
              </a:solidFill>
            </a:endParaRPr>
          </a:p>
          <a:p>
            <a:pPr>
              <a:defRPr/>
            </a:pPr>
            <a:r>
              <a:rPr lang="en-US" sz="2000" dirty="0" err="1">
                <a:solidFill>
                  <a:srgbClr val="143E6F"/>
                </a:solidFill>
              </a:rPr>
              <a:t>Bauzeit</a:t>
            </a:r>
            <a:r>
              <a:rPr lang="en-US" sz="2000" dirty="0">
                <a:solidFill>
                  <a:srgbClr val="143E6F"/>
                </a:solidFill>
              </a:rPr>
              <a:t>: 2013-2028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A4ECB4-E73D-407C-A46C-F095F0DCD6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3294" y="6959032"/>
            <a:ext cx="5592946" cy="311205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1737714-41D1-4373-B29C-ED1A7E8CD3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1934" y="6959032"/>
            <a:ext cx="5613672" cy="31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9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28C49A7-8FE1-4D8D-951F-8054C00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2609850"/>
            <a:ext cx="21314833" cy="6769100"/>
          </a:xfrm>
        </p:spPr>
        <p:txBody>
          <a:bodyPr anchor="ctr"/>
          <a:lstStyle/>
          <a:p>
            <a:r>
              <a:rPr lang="de-AT" sz="6000" dirty="0">
                <a:solidFill>
                  <a:schemeClr val="bg1"/>
                </a:solidFill>
              </a:rPr>
              <a:t>Unser Alleinstellungsmerkmal: 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sz="11000" dirty="0">
                <a:solidFill>
                  <a:schemeClr val="bg1"/>
                </a:solidFill>
              </a:rPr>
              <a:t>Wir decken die gesamte Wertschöpfungskette Bau ab. Und alles aus eigener Kraft.</a:t>
            </a:r>
            <a:endParaRPr lang="en-US" sz="11000" dirty="0">
              <a:solidFill>
                <a:schemeClr val="bg1"/>
              </a:solidFill>
            </a:endParaRP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9E40A9CC-7279-4D95-898D-E1C523E26968}"/>
              </a:ext>
            </a:extLst>
          </p:cNvPr>
          <p:cNvSpPr txBox="1">
            <a:spLocks/>
          </p:cNvSpPr>
          <p:nvPr/>
        </p:nvSpPr>
        <p:spPr>
          <a:xfrm>
            <a:off x="1535113" y="12458700"/>
            <a:ext cx="10561637" cy="3762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</a:rPr>
              <a:t>Intelligentes Bauen verbindet Menschen ● Juni 2020 ● Seite </a:t>
            </a:r>
            <a:fld id="{5CEF55BC-117D-4ED5-9789-EA7FB79328FC}" type="slidenum">
              <a:rPr lang="de-DE" sz="1800" smtClean="0">
                <a:solidFill>
                  <a:schemeClr val="bg1"/>
                </a:solidFill>
              </a:rPr>
              <a:pPr/>
              <a:t>3</a:t>
            </a:fld>
            <a:r>
              <a:rPr lang="de-DE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1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C1AA80E-420A-4306-B704-0340CBFF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881063"/>
            <a:ext cx="21314833" cy="817223"/>
          </a:xfrm>
        </p:spPr>
        <p:txBody>
          <a:bodyPr/>
          <a:lstStyle/>
          <a:p>
            <a:r>
              <a:rPr lang="de-DE"/>
              <a:t>Führend im Bau und im Zentrum Europas</a:t>
            </a:r>
            <a:endParaRPr lang="de-DE" b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15DC5ED-5F57-4DD4-8369-7509EA1C4BEC}"/>
              </a:ext>
            </a:extLst>
          </p:cNvPr>
          <p:cNvGrpSpPr/>
          <p:nvPr/>
        </p:nvGrpSpPr>
        <p:grpSpPr>
          <a:xfrm>
            <a:off x="1618271" y="2179621"/>
            <a:ext cx="21080371" cy="9157373"/>
            <a:chOff x="1618271" y="2179621"/>
            <a:chExt cx="21080371" cy="91573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65E3791-B863-469B-8B70-4FCF95E9A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1642" y="2179621"/>
              <a:ext cx="15175082" cy="6258839"/>
            </a:xfrm>
            <a:prstGeom prst="rect">
              <a:avLst/>
            </a:prstGeom>
          </p:spPr>
        </p:pic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B39D9347-B03B-4775-962A-CCF069865CC6}"/>
                </a:ext>
              </a:extLst>
            </p:cNvPr>
            <p:cNvGrpSpPr/>
            <p:nvPr/>
          </p:nvGrpSpPr>
          <p:grpSpPr>
            <a:xfrm>
              <a:off x="1618271" y="8812728"/>
              <a:ext cx="21080371" cy="2524266"/>
              <a:chOff x="1618271" y="8812728"/>
              <a:chExt cx="21080371" cy="2524266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2C36ECB-EE1C-4E52-93B1-EE2B5403128C}"/>
                  </a:ext>
                </a:extLst>
              </p:cNvPr>
              <p:cNvSpPr txBox="1"/>
              <p:nvPr/>
            </p:nvSpPr>
            <p:spPr>
              <a:xfrm>
                <a:off x="1618271" y="10349975"/>
                <a:ext cx="34351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>
                    <a:solidFill>
                      <a:srgbClr val="143E6F"/>
                    </a:solidFill>
                  </a:rPr>
                  <a:t>Top Auftragsbestand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9D0F575-D1A2-4D74-A7A2-2A7426C97D5B}"/>
                  </a:ext>
                </a:extLst>
              </p:cNvPr>
              <p:cNvSpPr txBox="1"/>
              <p:nvPr/>
            </p:nvSpPr>
            <p:spPr>
              <a:xfrm>
                <a:off x="1618271" y="8829022"/>
                <a:ext cx="630974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800">
                    <a:solidFill>
                      <a:srgbClr val="143E6F"/>
                    </a:solidFill>
                  </a:rPr>
                  <a:t>&gt;7,0 Mrd.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891B65F-0CC1-4887-9EFA-81A1202C1919}"/>
                  </a:ext>
                </a:extLst>
              </p:cNvPr>
              <p:cNvSpPr txBox="1"/>
              <p:nvPr/>
            </p:nvSpPr>
            <p:spPr>
              <a:xfrm>
                <a:off x="6376158" y="8812728"/>
                <a:ext cx="800219" cy="122405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de-DE" sz="4000">
                    <a:solidFill>
                      <a:srgbClr val="143E6F"/>
                    </a:solidFill>
                  </a:rPr>
                  <a:t>EUR</a:t>
                </a:r>
              </a:p>
            </p:txBody>
          </p:sp>
          <p:cxnSp>
            <p:nvCxnSpPr>
              <p:cNvPr id="18" name="Straight Connector 54">
                <a:extLst>
                  <a:ext uri="{FF2B5EF4-FFF2-40B4-BE49-F238E27FC236}">
                    <a16:creationId xmlns:a16="http://schemas.microsoft.com/office/drawing/2014/main" id="{E5F478A8-D3C2-49C8-9F81-3802A1C8C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4230" y="10275572"/>
                <a:ext cx="5296523" cy="0"/>
              </a:xfrm>
              <a:prstGeom prst="line">
                <a:avLst/>
              </a:prstGeom>
              <a:ln w="69850">
                <a:solidFill>
                  <a:srgbClr val="FFE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16D7E1FB-525B-4796-AA2B-9B8B6325F97A}"/>
                  </a:ext>
                </a:extLst>
              </p:cNvPr>
              <p:cNvSpPr txBox="1"/>
              <p:nvPr/>
            </p:nvSpPr>
            <p:spPr>
              <a:xfrm>
                <a:off x="14439025" y="9465093"/>
                <a:ext cx="300915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4000">
                    <a:solidFill>
                      <a:srgbClr val="143E6F"/>
                    </a:solidFill>
                  </a:rPr>
                  <a:t>Heimmärkte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6BA3B38-DB76-4BA3-919E-F2B1038F7743}"/>
                  </a:ext>
                </a:extLst>
              </p:cNvPr>
              <p:cNvSpPr txBox="1"/>
              <p:nvPr/>
            </p:nvSpPr>
            <p:spPr>
              <a:xfrm>
                <a:off x="13842188" y="8944370"/>
                <a:ext cx="776175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800">
                    <a:solidFill>
                      <a:srgbClr val="143E6F"/>
                    </a:solidFill>
                  </a:rPr>
                  <a:t>7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1F254FA6-E350-468A-91C7-F9317FAB382F}"/>
                  </a:ext>
                </a:extLst>
              </p:cNvPr>
              <p:cNvSpPr txBox="1"/>
              <p:nvPr/>
            </p:nvSpPr>
            <p:spPr>
              <a:xfrm>
                <a:off x="13918387" y="10367726"/>
                <a:ext cx="35503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>
                    <a:solidFill>
                      <a:srgbClr val="143E6F"/>
                    </a:solidFill>
                  </a:rPr>
                  <a:t>Klarer Fokus auf Europa</a:t>
                </a:r>
              </a:p>
            </p:txBody>
          </p:sp>
          <p:cxnSp>
            <p:nvCxnSpPr>
              <p:cNvPr id="27" name="Straight Connector 44">
                <a:extLst>
                  <a:ext uri="{FF2B5EF4-FFF2-40B4-BE49-F238E27FC236}">
                    <a16:creationId xmlns:a16="http://schemas.microsoft.com/office/drawing/2014/main" id="{8FBB92CD-7BF3-4715-8079-5781641DA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57341" y="10275620"/>
                <a:ext cx="3435204" cy="0"/>
              </a:xfrm>
              <a:prstGeom prst="line">
                <a:avLst/>
              </a:prstGeom>
              <a:ln w="69850">
                <a:solidFill>
                  <a:srgbClr val="FFE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00EE576-E03F-481C-A89B-DE78BAE91442}"/>
                  </a:ext>
                </a:extLst>
              </p:cNvPr>
              <p:cNvSpPr txBox="1"/>
              <p:nvPr/>
            </p:nvSpPr>
            <p:spPr>
              <a:xfrm>
                <a:off x="7566043" y="8868278"/>
                <a:ext cx="499688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800">
                    <a:solidFill>
                      <a:srgbClr val="143E6F"/>
                    </a:solidFill>
                  </a:rPr>
                  <a:t>&gt;5,5 Mrd.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B188E1D-D175-4C7B-A662-88F9F7F221A5}"/>
                  </a:ext>
                </a:extLst>
              </p:cNvPr>
              <p:cNvSpPr txBox="1"/>
              <p:nvPr/>
            </p:nvSpPr>
            <p:spPr>
              <a:xfrm>
                <a:off x="12289120" y="9078007"/>
                <a:ext cx="800219" cy="99803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de-DE" sz="4000">
                    <a:solidFill>
                      <a:srgbClr val="143E6F"/>
                    </a:solidFill>
                  </a:rPr>
                  <a:t>EUR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599CB740-8D90-4E25-A66D-07B98E25CFD6}"/>
                  </a:ext>
                </a:extLst>
              </p:cNvPr>
              <p:cNvSpPr txBox="1"/>
              <p:nvPr/>
            </p:nvSpPr>
            <p:spPr>
              <a:xfrm>
                <a:off x="7626512" y="10368356"/>
                <a:ext cx="2600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>
                    <a:solidFill>
                      <a:srgbClr val="143E6F"/>
                    </a:solidFill>
                  </a:rPr>
                  <a:t>Solide Leistung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0F48D14-66E5-4660-B6A5-8ACA47418AED}"/>
                  </a:ext>
                </a:extLst>
              </p:cNvPr>
              <p:cNvSpPr txBox="1"/>
              <p:nvPr/>
            </p:nvSpPr>
            <p:spPr>
              <a:xfrm>
                <a:off x="18149484" y="8868278"/>
                <a:ext cx="4148893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800">
                    <a:solidFill>
                      <a:srgbClr val="143E6F"/>
                    </a:solidFill>
                  </a:rPr>
                  <a:t>~20.000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5FA190B0-B686-4424-9B64-D9E807A6DA29}"/>
                  </a:ext>
                </a:extLst>
              </p:cNvPr>
              <p:cNvSpPr txBox="1"/>
              <p:nvPr/>
            </p:nvSpPr>
            <p:spPr>
              <a:xfrm>
                <a:off x="18268814" y="10382887"/>
                <a:ext cx="44298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>
                    <a:solidFill>
                      <a:srgbClr val="143E6F"/>
                    </a:solidFill>
                  </a:rPr>
                  <a:t>Mitarbeiter*innen</a:t>
                </a:r>
                <a:br>
                  <a:rPr lang="de-DE" sz="2800">
                    <a:solidFill>
                      <a:srgbClr val="143E6F"/>
                    </a:solidFill>
                  </a:rPr>
                </a:br>
                <a:r>
                  <a:rPr lang="de-DE" sz="2800">
                    <a:solidFill>
                      <a:srgbClr val="143E6F"/>
                    </a:solidFill>
                  </a:rPr>
                  <a:t>aus mehr als 70 Ländern</a:t>
                </a:r>
              </a:p>
            </p:txBody>
          </p:sp>
          <p:cxnSp>
            <p:nvCxnSpPr>
              <p:cNvPr id="34" name="Straight Connector 44">
                <a:extLst>
                  <a:ext uri="{FF2B5EF4-FFF2-40B4-BE49-F238E27FC236}">
                    <a16:creationId xmlns:a16="http://schemas.microsoft.com/office/drawing/2014/main" id="{A2E60236-14DE-494F-9DBF-984C8135A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68815" y="10263166"/>
                <a:ext cx="4086375" cy="17057"/>
              </a:xfrm>
              <a:prstGeom prst="line">
                <a:avLst/>
              </a:prstGeom>
              <a:ln w="69850">
                <a:solidFill>
                  <a:srgbClr val="FFE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54">
                <a:extLst>
                  <a:ext uri="{FF2B5EF4-FFF2-40B4-BE49-F238E27FC236}">
                    <a16:creationId xmlns:a16="http://schemas.microsoft.com/office/drawing/2014/main" id="{D7E88F71-2860-487E-871F-6AE11AEE6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1660" y="10260972"/>
                <a:ext cx="5296523" cy="0"/>
              </a:xfrm>
              <a:prstGeom prst="line">
                <a:avLst/>
              </a:prstGeom>
              <a:ln w="69850">
                <a:solidFill>
                  <a:srgbClr val="FFE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Fußzeilenplatzhalter 2">
            <a:extLst>
              <a:ext uri="{FF2B5EF4-FFF2-40B4-BE49-F238E27FC236}">
                <a16:creationId xmlns:a16="http://schemas.microsoft.com/office/drawing/2014/main" id="{940CFBE1-8DA6-4D4E-BC95-0EBCEC4D7EC9}"/>
              </a:ext>
            </a:extLst>
          </p:cNvPr>
          <p:cNvSpPr txBox="1">
            <a:spLocks/>
          </p:cNvSpPr>
          <p:nvPr/>
        </p:nvSpPr>
        <p:spPr>
          <a:xfrm>
            <a:off x="1535113" y="12458700"/>
            <a:ext cx="10561637" cy="3762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273D71"/>
                </a:solidFill>
              </a:rPr>
              <a:t>Intelligentes Bauen verbindet Menschen ● Juni 2020 ● Seite </a:t>
            </a:r>
            <a:fld id="{5CEF55BC-117D-4ED5-9789-EA7FB79328FC}" type="slidenum">
              <a:rPr lang="de-DE" sz="1800" smtClean="0">
                <a:solidFill>
                  <a:srgbClr val="273D71"/>
                </a:solidFill>
              </a:rPr>
              <a:pPr/>
              <a:t>4</a:t>
            </a:fld>
            <a:r>
              <a:rPr lang="de-DE" sz="1800" dirty="0">
                <a:solidFill>
                  <a:srgbClr val="273D7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2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D2965-5E2C-4657-B205-C5F41651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Geschichte seit 150 Jahren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8AB2049B-0C35-4A7E-A640-D6D44A41E78D}"/>
              </a:ext>
            </a:extLst>
          </p:cNvPr>
          <p:cNvGrpSpPr/>
          <p:nvPr/>
        </p:nvGrpSpPr>
        <p:grpSpPr>
          <a:xfrm>
            <a:off x="939800" y="3200617"/>
            <a:ext cx="22467248" cy="8577381"/>
            <a:chOff x="939800" y="3200617"/>
            <a:chExt cx="22467248" cy="8577381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31ED7A9C-4BE8-4679-A207-E08CBA188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89538" y="7100663"/>
              <a:ext cx="21659880" cy="0"/>
            </a:xfrm>
            <a:prstGeom prst="straightConnector1">
              <a:avLst/>
            </a:prstGeom>
            <a:ln w="63500">
              <a:solidFill>
                <a:srgbClr val="143E6F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Diagonal liegende Ecken des Rechtecks abrunden 54">
              <a:extLst>
                <a:ext uri="{FF2B5EF4-FFF2-40B4-BE49-F238E27FC236}">
                  <a16:creationId xmlns:a16="http://schemas.microsoft.com/office/drawing/2014/main" id="{6FE46E8C-8DA6-4B2C-B6AB-4EA9A8AA9B31}"/>
                </a:ext>
              </a:extLst>
            </p:cNvPr>
            <p:cNvSpPr>
              <a:spLocks/>
            </p:cNvSpPr>
            <p:nvPr/>
          </p:nvSpPr>
          <p:spPr>
            <a:xfrm flipH="1">
              <a:off x="968862" y="6695838"/>
              <a:ext cx="1266895" cy="720000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1869</a:t>
              </a:r>
            </a:p>
          </p:txBody>
        </p:sp>
        <p:sp>
          <p:nvSpPr>
            <p:cNvPr id="7" name="Diagonal liegende Ecken des Rechtecks abrunden 54">
              <a:extLst>
                <a:ext uri="{FF2B5EF4-FFF2-40B4-BE49-F238E27FC236}">
                  <a16:creationId xmlns:a16="http://schemas.microsoft.com/office/drawing/2014/main" id="{9DB22D83-C450-4078-AE8E-8BAFE0136ADC}"/>
                </a:ext>
              </a:extLst>
            </p:cNvPr>
            <p:cNvSpPr>
              <a:spLocks/>
            </p:cNvSpPr>
            <p:nvPr/>
          </p:nvSpPr>
          <p:spPr>
            <a:xfrm flipH="1">
              <a:off x="3280144" y="6697874"/>
              <a:ext cx="1266894" cy="720000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1927</a:t>
              </a:r>
            </a:p>
          </p:txBody>
        </p:sp>
        <p:sp>
          <p:nvSpPr>
            <p:cNvPr id="8" name="Diagonal liegende Ecken des Rechtecks abrunden 54">
              <a:extLst>
                <a:ext uri="{FF2B5EF4-FFF2-40B4-BE49-F238E27FC236}">
                  <a16:creationId xmlns:a16="http://schemas.microsoft.com/office/drawing/2014/main" id="{88C9177C-5B0A-499A-BA33-F93CF6BBB76C}"/>
                </a:ext>
              </a:extLst>
            </p:cNvPr>
            <p:cNvSpPr>
              <a:spLocks/>
            </p:cNvSpPr>
            <p:nvPr/>
          </p:nvSpPr>
          <p:spPr>
            <a:xfrm flipH="1">
              <a:off x="5561661" y="6740663"/>
              <a:ext cx="1266894" cy="675175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1935</a:t>
              </a:r>
            </a:p>
          </p:txBody>
        </p:sp>
        <p:sp>
          <p:nvSpPr>
            <p:cNvPr id="9" name="Diagonal liegende Ecken des Rechtecks abrunden 54">
              <a:extLst>
                <a:ext uri="{FF2B5EF4-FFF2-40B4-BE49-F238E27FC236}">
                  <a16:creationId xmlns:a16="http://schemas.microsoft.com/office/drawing/2014/main" id="{295786A0-D723-4FE6-AFAB-0F33414FD86B}"/>
                </a:ext>
              </a:extLst>
            </p:cNvPr>
            <p:cNvSpPr>
              <a:spLocks/>
            </p:cNvSpPr>
            <p:nvPr/>
          </p:nvSpPr>
          <p:spPr>
            <a:xfrm flipH="1">
              <a:off x="7792888" y="6751662"/>
              <a:ext cx="1279658" cy="664176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1960</a:t>
              </a:r>
            </a:p>
          </p:txBody>
        </p:sp>
        <p:sp>
          <p:nvSpPr>
            <p:cNvPr id="10" name="Diagonal liegende Ecken des Rechtecks abrunden 54">
              <a:extLst>
                <a:ext uri="{FF2B5EF4-FFF2-40B4-BE49-F238E27FC236}">
                  <a16:creationId xmlns:a16="http://schemas.microsoft.com/office/drawing/2014/main" id="{F7D8523F-C183-4816-91A6-B9FA98C3E111}"/>
                </a:ext>
              </a:extLst>
            </p:cNvPr>
            <p:cNvSpPr>
              <a:spLocks/>
            </p:cNvSpPr>
            <p:nvPr/>
          </p:nvSpPr>
          <p:spPr>
            <a:xfrm flipH="1">
              <a:off x="10028142" y="6753698"/>
              <a:ext cx="1279658" cy="662140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1971</a:t>
              </a:r>
            </a:p>
          </p:txBody>
        </p:sp>
        <p:sp>
          <p:nvSpPr>
            <p:cNvPr id="11" name="Diagonal liegende Ecken des Rechtecks abrunden 54">
              <a:extLst>
                <a:ext uri="{FF2B5EF4-FFF2-40B4-BE49-F238E27FC236}">
                  <a16:creationId xmlns:a16="http://schemas.microsoft.com/office/drawing/2014/main" id="{72D55B13-DB49-417C-B929-647B4709CE94}"/>
                </a:ext>
              </a:extLst>
            </p:cNvPr>
            <p:cNvSpPr>
              <a:spLocks/>
            </p:cNvSpPr>
            <p:nvPr/>
          </p:nvSpPr>
          <p:spPr>
            <a:xfrm flipH="1">
              <a:off x="12265694" y="6751662"/>
              <a:ext cx="1321210" cy="662140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1995</a:t>
              </a:r>
            </a:p>
          </p:txBody>
        </p:sp>
        <p:sp>
          <p:nvSpPr>
            <p:cNvPr id="12" name="Diagonal liegende Ecken des Rechtecks abrunden 54">
              <a:extLst>
                <a:ext uri="{FF2B5EF4-FFF2-40B4-BE49-F238E27FC236}">
                  <a16:creationId xmlns:a16="http://schemas.microsoft.com/office/drawing/2014/main" id="{9263A5FC-E88A-4420-85E5-90F8C88A1A6B}"/>
                </a:ext>
              </a:extLst>
            </p:cNvPr>
            <p:cNvSpPr>
              <a:spLocks/>
            </p:cNvSpPr>
            <p:nvPr/>
          </p:nvSpPr>
          <p:spPr>
            <a:xfrm flipH="1">
              <a:off x="14517276" y="6780590"/>
              <a:ext cx="1321212" cy="633212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2012</a:t>
              </a:r>
            </a:p>
          </p:txBody>
        </p:sp>
        <p:sp>
          <p:nvSpPr>
            <p:cNvPr id="13" name="Diagonal liegende Ecken des Rechtecks abrunden 54">
              <a:extLst>
                <a:ext uri="{FF2B5EF4-FFF2-40B4-BE49-F238E27FC236}">
                  <a16:creationId xmlns:a16="http://schemas.microsoft.com/office/drawing/2014/main" id="{A2B2BF5E-DEB8-487B-9227-DDF6838756F2}"/>
                </a:ext>
              </a:extLst>
            </p:cNvPr>
            <p:cNvSpPr>
              <a:spLocks/>
            </p:cNvSpPr>
            <p:nvPr/>
          </p:nvSpPr>
          <p:spPr>
            <a:xfrm flipH="1">
              <a:off x="16728474" y="6780590"/>
              <a:ext cx="1313375" cy="633212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2014</a:t>
              </a:r>
            </a:p>
          </p:txBody>
        </p:sp>
        <p:sp>
          <p:nvSpPr>
            <p:cNvPr id="14" name="Diagonal liegende Ecken des Rechtecks abrunden 54">
              <a:extLst>
                <a:ext uri="{FF2B5EF4-FFF2-40B4-BE49-F238E27FC236}">
                  <a16:creationId xmlns:a16="http://schemas.microsoft.com/office/drawing/2014/main" id="{337CED91-5FB4-4A68-AAEE-26879E6E39C1}"/>
                </a:ext>
              </a:extLst>
            </p:cNvPr>
            <p:cNvSpPr>
              <a:spLocks/>
            </p:cNvSpPr>
            <p:nvPr/>
          </p:nvSpPr>
          <p:spPr>
            <a:xfrm flipH="1">
              <a:off x="18949547" y="6761539"/>
              <a:ext cx="2163922" cy="652263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650" b="1">
                  <a:solidFill>
                    <a:schemeClr val="tx2"/>
                  </a:solidFill>
                  <a:latin typeface="+mj-lt"/>
                </a:rPr>
                <a:t>2016-2018</a:t>
              </a:r>
            </a:p>
          </p:txBody>
        </p:sp>
        <p:sp>
          <p:nvSpPr>
            <p:cNvPr id="15" name="Diagonal liegende Ecken des Rechtecks abrunden 54">
              <a:extLst>
                <a:ext uri="{FF2B5EF4-FFF2-40B4-BE49-F238E27FC236}">
                  <a16:creationId xmlns:a16="http://schemas.microsoft.com/office/drawing/2014/main" id="{A013FCC5-3D26-4B62-A855-E3623F68C42D}"/>
                </a:ext>
              </a:extLst>
            </p:cNvPr>
            <p:cNvSpPr>
              <a:spLocks/>
            </p:cNvSpPr>
            <p:nvPr/>
          </p:nvSpPr>
          <p:spPr>
            <a:xfrm flipH="1">
              <a:off x="22069871" y="6773660"/>
              <a:ext cx="1279658" cy="640142"/>
            </a:xfrm>
            <a:prstGeom prst="round2DiagRect">
              <a:avLst>
                <a:gd name="adj1" fmla="val 11369"/>
                <a:gd name="adj2" fmla="val 0"/>
              </a:avLst>
            </a:prstGeom>
            <a:solidFill>
              <a:srgbClr val="FFED00"/>
            </a:solidFill>
            <a:ln w="476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60000" rIns="180000" bIns="360000" rtlCol="0" anchor="ctr">
              <a:noAutofit/>
            </a:bodyPr>
            <a:lstStyle/>
            <a:p>
              <a:pPr algn="ctr"/>
              <a:r>
                <a:rPr lang="de-DE" sz="2800" b="1">
                  <a:solidFill>
                    <a:schemeClr val="tx2"/>
                  </a:solidFill>
                  <a:latin typeface="+mj-lt"/>
                </a:rPr>
                <a:t>2019</a:t>
              </a:r>
            </a:p>
          </p:txBody>
        </p:sp>
        <p:sp>
          <p:nvSpPr>
            <p:cNvPr id="16" name="Textplatzhalter 24">
              <a:extLst>
                <a:ext uri="{FF2B5EF4-FFF2-40B4-BE49-F238E27FC236}">
                  <a16:creationId xmlns:a16="http://schemas.microsoft.com/office/drawing/2014/main" id="{492FEBB2-A7F4-4D27-82BB-7C6AF9D0581C}"/>
                </a:ext>
              </a:extLst>
            </p:cNvPr>
            <p:cNvSpPr txBox="1">
              <a:spLocks/>
            </p:cNvSpPr>
            <p:nvPr/>
          </p:nvSpPr>
          <p:spPr>
            <a:xfrm>
              <a:off x="968862" y="3200617"/>
              <a:ext cx="2877288" cy="136516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Gründung</a:t>
              </a:r>
              <a:r>
                <a:rPr lang="de-DE" sz="2500"/>
                <a:t> in Wien,</a:t>
              </a:r>
              <a:br>
                <a:rPr lang="de-DE" sz="2500"/>
              </a:br>
              <a:r>
                <a:rPr lang="de-DE" sz="2500"/>
                <a:t>Listung an der </a:t>
              </a:r>
              <a:r>
                <a:rPr lang="de-DE" sz="2500" b="1"/>
                <a:t>Wiener Börse</a:t>
              </a:r>
            </a:p>
          </p:txBody>
        </p:sp>
        <p:sp>
          <p:nvSpPr>
            <p:cNvPr id="17" name="Textplatzhalter 24">
              <a:extLst>
                <a:ext uri="{FF2B5EF4-FFF2-40B4-BE49-F238E27FC236}">
                  <a16:creationId xmlns:a16="http://schemas.microsoft.com/office/drawing/2014/main" id="{B2606B12-91B2-4030-8330-B1D47B91AF8D}"/>
                </a:ext>
              </a:extLst>
            </p:cNvPr>
            <p:cNvSpPr txBox="1">
              <a:spLocks/>
            </p:cNvSpPr>
            <p:nvPr/>
          </p:nvSpPr>
          <p:spPr>
            <a:xfrm>
              <a:off x="3272121" y="9743269"/>
              <a:ext cx="2201476" cy="136516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Fusion</a:t>
              </a:r>
              <a:r>
                <a:rPr lang="de-DE" sz="2500"/>
                <a:t> mit Arthur </a:t>
              </a:r>
              <a:r>
                <a:rPr lang="de-DE" sz="2500" b="1"/>
                <a:t>PORR</a:t>
              </a:r>
            </a:p>
          </p:txBody>
        </p:sp>
        <p:sp>
          <p:nvSpPr>
            <p:cNvPr id="18" name="Textplatzhalter 24">
              <a:extLst>
                <a:ext uri="{FF2B5EF4-FFF2-40B4-BE49-F238E27FC236}">
                  <a16:creationId xmlns:a16="http://schemas.microsoft.com/office/drawing/2014/main" id="{B931B3AC-CAD9-4E71-BBA7-ACD9FEFCCF9B}"/>
                </a:ext>
              </a:extLst>
            </p:cNvPr>
            <p:cNvSpPr txBox="1">
              <a:spLocks/>
            </p:cNvSpPr>
            <p:nvPr/>
          </p:nvSpPr>
          <p:spPr>
            <a:xfrm>
              <a:off x="5545793" y="3270265"/>
              <a:ext cx="2695356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Pioniere</a:t>
              </a:r>
              <a:r>
                <a:rPr lang="de-DE" sz="2500"/>
                <a:t> beim Bau der Großglockner Hochalpenstraße</a:t>
              </a:r>
            </a:p>
          </p:txBody>
        </p:sp>
        <p:sp>
          <p:nvSpPr>
            <p:cNvPr id="19" name="Textplatzhalter 24">
              <a:extLst>
                <a:ext uri="{FF2B5EF4-FFF2-40B4-BE49-F238E27FC236}">
                  <a16:creationId xmlns:a16="http://schemas.microsoft.com/office/drawing/2014/main" id="{189F7A04-281B-4DF9-8FB1-4FB7EA231E44}"/>
                </a:ext>
              </a:extLst>
            </p:cNvPr>
            <p:cNvSpPr txBox="1">
              <a:spLocks/>
            </p:cNvSpPr>
            <p:nvPr/>
          </p:nvSpPr>
          <p:spPr>
            <a:xfrm>
              <a:off x="7771680" y="9708219"/>
              <a:ext cx="2980927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/>
                <a:t>GU für </a:t>
              </a:r>
              <a:r>
                <a:rPr lang="de-DE" sz="2500" b="1"/>
                <a:t>große</a:t>
              </a:r>
              <a:r>
                <a:rPr lang="de-DE" sz="2500"/>
                <a:t> </a:t>
              </a:r>
              <a:r>
                <a:rPr lang="de-DE" sz="2500" b="1"/>
                <a:t>nationale</a:t>
              </a:r>
              <a:r>
                <a:rPr lang="de-DE" sz="2500"/>
                <a:t> </a:t>
              </a:r>
              <a:r>
                <a:rPr lang="de-DE" sz="2500" b="1"/>
                <a:t>Projekte</a:t>
              </a:r>
            </a:p>
          </p:txBody>
        </p:sp>
        <p:sp>
          <p:nvSpPr>
            <p:cNvPr id="20" name="Textplatzhalter 24">
              <a:extLst>
                <a:ext uri="{FF2B5EF4-FFF2-40B4-BE49-F238E27FC236}">
                  <a16:creationId xmlns:a16="http://schemas.microsoft.com/office/drawing/2014/main" id="{9E05B888-F645-4A51-A653-D9B7B6A13C4B}"/>
                </a:ext>
              </a:extLst>
            </p:cNvPr>
            <p:cNvSpPr txBox="1">
              <a:spLocks/>
            </p:cNvSpPr>
            <p:nvPr/>
          </p:nvSpPr>
          <p:spPr>
            <a:xfrm>
              <a:off x="9999756" y="3313905"/>
              <a:ext cx="2484171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Neue Österreichische Tunnelbauweise</a:t>
              </a:r>
            </a:p>
          </p:txBody>
        </p:sp>
        <p:sp>
          <p:nvSpPr>
            <p:cNvPr id="21" name="Textplatzhalter 24">
              <a:extLst>
                <a:ext uri="{FF2B5EF4-FFF2-40B4-BE49-F238E27FC236}">
                  <a16:creationId xmlns:a16="http://schemas.microsoft.com/office/drawing/2014/main" id="{EF49FE6E-3F18-4D5E-8060-2CAD9DFC89AA}"/>
                </a:ext>
              </a:extLst>
            </p:cNvPr>
            <p:cNvSpPr txBox="1">
              <a:spLocks/>
            </p:cNvSpPr>
            <p:nvPr/>
          </p:nvSpPr>
          <p:spPr>
            <a:xfrm>
              <a:off x="12307246" y="9743269"/>
              <a:ext cx="2687382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/>
                <a:t>Erfolgspatent</a:t>
              </a:r>
              <a:br>
                <a:rPr lang="de-DE" sz="2500"/>
              </a:br>
              <a:r>
                <a:rPr lang="de-DE" sz="2500" b="1" err="1"/>
                <a:t>Slab</a:t>
              </a:r>
              <a:r>
                <a:rPr lang="de-DE" sz="2500" b="1"/>
                <a:t> Track Austria</a:t>
              </a:r>
            </a:p>
          </p:txBody>
        </p:sp>
        <p:sp>
          <p:nvSpPr>
            <p:cNvPr id="22" name="Textplatzhalter 24">
              <a:extLst>
                <a:ext uri="{FF2B5EF4-FFF2-40B4-BE49-F238E27FC236}">
                  <a16:creationId xmlns:a16="http://schemas.microsoft.com/office/drawing/2014/main" id="{168A79AE-89CB-4D4C-9A59-C1F70FDA9D6B}"/>
                </a:ext>
              </a:extLst>
            </p:cNvPr>
            <p:cNvSpPr txBox="1">
              <a:spLocks/>
            </p:cNvSpPr>
            <p:nvPr/>
          </p:nvSpPr>
          <p:spPr>
            <a:xfrm>
              <a:off x="14542722" y="3332954"/>
              <a:ext cx="2687382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Neue Strategie </a:t>
              </a:r>
              <a:r>
                <a:rPr lang="de-DE" sz="2500"/>
                <a:t>– mit Fokus auf Heimmärkte</a:t>
              </a:r>
            </a:p>
          </p:txBody>
        </p:sp>
        <p:sp>
          <p:nvSpPr>
            <p:cNvPr id="23" name="Textplatzhalter 24">
              <a:extLst>
                <a:ext uri="{FF2B5EF4-FFF2-40B4-BE49-F238E27FC236}">
                  <a16:creationId xmlns:a16="http://schemas.microsoft.com/office/drawing/2014/main" id="{B0FF10AD-A2F8-4583-B2DF-56700E0BECA1}"/>
                </a:ext>
              </a:extLst>
            </p:cNvPr>
            <p:cNvSpPr txBox="1">
              <a:spLocks/>
            </p:cNvSpPr>
            <p:nvPr/>
          </p:nvSpPr>
          <p:spPr>
            <a:xfrm>
              <a:off x="16720716" y="9731963"/>
              <a:ext cx="3262733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Neue Kapitalmarkt-positionierung</a:t>
              </a:r>
            </a:p>
          </p:txBody>
        </p:sp>
        <p:sp>
          <p:nvSpPr>
            <p:cNvPr id="24" name="Textplatzhalter 24">
              <a:extLst>
                <a:ext uri="{FF2B5EF4-FFF2-40B4-BE49-F238E27FC236}">
                  <a16:creationId xmlns:a16="http://schemas.microsoft.com/office/drawing/2014/main" id="{2AE96285-A194-40BE-9616-90B59163DAFA}"/>
                </a:ext>
              </a:extLst>
            </p:cNvPr>
            <p:cNvSpPr txBox="1">
              <a:spLocks/>
            </p:cNvSpPr>
            <p:nvPr/>
          </p:nvSpPr>
          <p:spPr>
            <a:xfrm>
              <a:off x="18948104" y="3332954"/>
              <a:ext cx="3490830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500" b="1"/>
                <a:t>Wachstumsphase</a:t>
              </a:r>
              <a:br>
                <a:rPr lang="de-DE" sz="2500" b="1"/>
              </a:br>
              <a:r>
                <a:rPr lang="de-DE" sz="2500"/>
                <a:t>mit rund </a:t>
              </a:r>
              <a:r>
                <a:rPr lang="de-DE" sz="2500" b="1"/>
                <a:t>60 %</a:t>
              </a:r>
              <a:r>
                <a:rPr lang="de-DE" sz="2500"/>
                <a:t> Leistungsanstieg</a:t>
              </a:r>
            </a:p>
          </p:txBody>
        </p:sp>
        <p:sp>
          <p:nvSpPr>
            <p:cNvPr id="25" name="Textplatzhalter 24">
              <a:extLst>
                <a:ext uri="{FF2B5EF4-FFF2-40B4-BE49-F238E27FC236}">
                  <a16:creationId xmlns:a16="http://schemas.microsoft.com/office/drawing/2014/main" id="{5395E3FB-DAE8-4CCF-B999-6A865221406E}"/>
                </a:ext>
              </a:extLst>
            </p:cNvPr>
            <p:cNvSpPr txBox="1">
              <a:spLocks/>
            </p:cNvSpPr>
            <p:nvPr/>
          </p:nvSpPr>
          <p:spPr>
            <a:xfrm>
              <a:off x="20294320" y="9740674"/>
              <a:ext cx="3112728" cy="203472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0" algn="l" defTabSz="13716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3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3716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2057400" indent="0" algn="l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743200" indent="0" algn="l" defTabSz="13716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4290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indent="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2500" b="1"/>
                <a:t>Konsolidierung und Transformation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3A5C303A-9FF6-4D10-96A3-C246F6D7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2"/>
            <a:stretch/>
          </p:blipFill>
          <p:spPr>
            <a:xfrm>
              <a:off x="939800" y="4481636"/>
              <a:ext cx="2340344" cy="2109895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5DB87D6-9417-4E1B-A872-E87389EB2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2121" y="7556481"/>
              <a:ext cx="2340344" cy="2120641"/>
            </a:xfrm>
            <a:prstGeom prst="rect">
              <a:avLst/>
            </a:prstGeom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4DB0E907-29C0-476F-A478-4DBD49028DF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049"/>
            <a:stretch/>
          </p:blipFill>
          <p:spPr>
            <a:xfrm>
              <a:off x="5548300" y="4542195"/>
              <a:ext cx="2340344" cy="2145604"/>
            </a:xfrm>
            <a:prstGeom prst="rect">
              <a:avLst/>
            </a:prstGeom>
            <a:effectLst/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D9ACCDA-349B-4E3A-9BCE-3827B6C97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888" y="7560291"/>
              <a:ext cx="2479829" cy="2116831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A09E74DD-FFCE-4E0C-8A22-EB2637165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99841" y="4549097"/>
              <a:ext cx="2304000" cy="2112749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D77D484C-DBA4-4125-9CA9-DA8A647A0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65694" y="7520029"/>
              <a:ext cx="2305957" cy="2117012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411EB4B-F07A-4A89-9322-6B09CD60B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17276" y="4597866"/>
              <a:ext cx="2207476" cy="2098565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A9D7BD53-8D15-4578-8065-85D8FD43B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28474" y="7547176"/>
              <a:ext cx="2340344" cy="2114264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6811E6E0-AA67-4BF7-B9C0-1806A1825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58340" y="4569955"/>
              <a:ext cx="2219991" cy="209008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F72F173-E26D-425D-BE07-8FF39ACEE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57"/>
            <a:stretch/>
          </p:blipFill>
          <p:spPr>
            <a:xfrm>
              <a:off x="21148965" y="7526617"/>
              <a:ext cx="2258083" cy="2103835"/>
            </a:xfrm>
            <a:prstGeom prst="rect">
              <a:avLst/>
            </a:prstGeom>
          </p:spPr>
        </p:pic>
      </p:grpSp>
      <p:sp>
        <p:nvSpPr>
          <p:cNvPr id="38" name="Fußzeilenplatzhalter 2">
            <a:extLst>
              <a:ext uri="{FF2B5EF4-FFF2-40B4-BE49-F238E27FC236}">
                <a16:creationId xmlns:a16="http://schemas.microsoft.com/office/drawing/2014/main" id="{1D243E9F-6F76-4884-91BF-20DD9CF191DE}"/>
              </a:ext>
            </a:extLst>
          </p:cNvPr>
          <p:cNvSpPr txBox="1">
            <a:spLocks/>
          </p:cNvSpPr>
          <p:nvPr/>
        </p:nvSpPr>
        <p:spPr>
          <a:xfrm>
            <a:off x="1535113" y="12458700"/>
            <a:ext cx="10561637" cy="3762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273D71"/>
                </a:solidFill>
              </a:rPr>
              <a:t>Intelligentes Bauen verbindet Menschen ● Juni 2020 ● Seite </a:t>
            </a:r>
            <a:fld id="{5CEF55BC-117D-4ED5-9789-EA7FB79328FC}" type="slidenum">
              <a:rPr lang="de-DE" sz="1800" smtClean="0">
                <a:solidFill>
                  <a:srgbClr val="273D71"/>
                </a:solidFill>
              </a:rPr>
              <a:pPr/>
              <a:t>5</a:t>
            </a:fld>
            <a:r>
              <a:rPr lang="de-DE" sz="1800" dirty="0">
                <a:solidFill>
                  <a:srgbClr val="273D7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7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3">
            <a:extLst>
              <a:ext uri="{FF2B5EF4-FFF2-40B4-BE49-F238E27FC236}">
                <a16:creationId xmlns:a16="http://schemas.microsoft.com/office/drawing/2014/main" id="{BB1FC95D-A7B7-47C8-A808-5B79D56F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020" y="881063"/>
            <a:ext cx="21313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de-DE" altLang="de-DE" sz="5500" b="1" dirty="0">
                <a:solidFill>
                  <a:schemeClr val="bg1"/>
                </a:solidFill>
              </a:rPr>
              <a:t>Darum die PORR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899F6BA-A58D-4726-A6A9-92915BC14698}"/>
              </a:ext>
            </a:extLst>
          </p:cNvPr>
          <p:cNvSpPr txBox="1"/>
          <p:nvPr/>
        </p:nvSpPr>
        <p:spPr>
          <a:xfrm>
            <a:off x="1784523" y="6492836"/>
            <a:ext cx="282160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Bevorzugter</a:t>
            </a:r>
          </a:p>
          <a:p>
            <a:r>
              <a:rPr lang="de-DE" b="1">
                <a:solidFill>
                  <a:srgbClr val="FFED00"/>
                </a:solidFill>
                <a:latin typeface="Trebuchet MS"/>
              </a:rPr>
              <a:t>Partner.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788B95B-6EAE-4FCB-B35A-2BB01175ECDC}"/>
              </a:ext>
            </a:extLst>
          </p:cNvPr>
          <p:cNvSpPr txBox="1"/>
          <p:nvPr/>
        </p:nvSpPr>
        <p:spPr>
          <a:xfrm>
            <a:off x="7413800" y="6492836"/>
            <a:ext cx="2712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Anhaltende</a:t>
            </a:r>
          </a:p>
          <a:p>
            <a:r>
              <a:rPr lang="de-DE" b="1">
                <a:solidFill>
                  <a:srgbClr val="FFED00"/>
                </a:solidFill>
              </a:rPr>
              <a:t>Nachfrage.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6B3E0FF-1EF3-4095-A773-BA1F2D3F5D10}"/>
              </a:ext>
            </a:extLst>
          </p:cNvPr>
          <p:cNvSpPr txBox="1"/>
          <p:nvPr/>
        </p:nvSpPr>
        <p:spPr>
          <a:xfrm>
            <a:off x="12772562" y="6497100"/>
            <a:ext cx="249952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rgbClr val="FFED00"/>
                </a:solidFill>
                <a:latin typeface="Trebuchet MS"/>
              </a:rPr>
              <a:t>Margen-potenzial.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8CF07DF-0D05-4ED3-BB7C-7C6BD5182DDC}"/>
              </a:ext>
            </a:extLst>
          </p:cNvPr>
          <p:cNvSpPr txBox="1"/>
          <p:nvPr/>
        </p:nvSpPr>
        <p:spPr>
          <a:xfrm>
            <a:off x="18199740" y="6524079"/>
            <a:ext cx="439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State-</a:t>
            </a:r>
            <a:r>
              <a:rPr lang="de-DE" b="1" err="1">
                <a:solidFill>
                  <a:srgbClr val="FFED00"/>
                </a:solidFill>
              </a:rPr>
              <a:t>of</a:t>
            </a:r>
            <a:r>
              <a:rPr lang="de-DE" b="1">
                <a:solidFill>
                  <a:srgbClr val="FFED00"/>
                </a:solidFill>
              </a:rPr>
              <a:t>-</a:t>
            </a:r>
            <a:r>
              <a:rPr lang="de-DE" b="1" err="1">
                <a:solidFill>
                  <a:srgbClr val="FFED00"/>
                </a:solidFill>
              </a:rPr>
              <a:t>the</a:t>
            </a:r>
            <a:r>
              <a:rPr lang="de-DE" b="1">
                <a:solidFill>
                  <a:srgbClr val="FFED00"/>
                </a:solidFill>
              </a:rPr>
              <a:t>-Art Lösungen.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1FF3922-7936-4B7B-8E57-648CCC738074}"/>
              </a:ext>
            </a:extLst>
          </p:cNvPr>
          <p:cNvSpPr/>
          <p:nvPr/>
        </p:nvSpPr>
        <p:spPr>
          <a:xfrm>
            <a:off x="1575020" y="3499107"/>
            <a:ext cx="21042829" cy="2357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720D30C-9E52-4B91-A5B2-A4D7259DED5E}"/>
              </a:ext>
            </a:extLst>
          </p:cNvPr>
          <p:cNvCxnSpPr>
            <a:cxnSpLocks/>
          </p:cNvCxnSpPr>
          <p:nvPr/>
        </p:nvCxnSpPr>
        <p:spPr>
          <a:xfrm>
            <a:off x="1575020" y="321703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6F9EDAC-B1BE-41E9-8A35-C727AB7940FA}"/>
              </a:ext>
            </a:extLst>
          </p:cNvPr>
          <p:cNvSpPr txBox="1"/>
          <p:nvPr/>
        </p:nvSpPr>
        <p:spPr>
          <a:xfrm>
            <a:off x="1798483" y="3499107"/>
            <a:ext cx="3908425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Trebuchet MS"/>
              </a:rPr>
              <a:t>Führend in der Baubranche.</a:t>
            </a:r>
          </a:p>
          <a:p>
            <a:r>
              <a:rPr lang="de-DE" b="1">
                <a:solidFill>
                  <a:schemeClr val="bg1"/>
                </a:solidFill>
              </a:rPr>
              <a:t>Fokus auf sieben Heimmärkte.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DF5265-6664-44B4-82A1-80667A13A8A5}"/>
              </a:ext>
            </a:extLst>
          </p:cNvPr>
          <p:cNvSpPr txBox="1"/>
          <p:nvPr/>
        </p:nvSpPr>
        <p:spPr>
          <a:xfrm>
            <a:off x="7359688" y="3480725"/>
            <a:ext cx="432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Baubranche mit Schlüsselrolle.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D6DDC1-04AB-4F33-AF99-23364625B805}"/>
              </a:ext>
            </a:extLst>
          </p:cNvPr>
          <p:cNvSpPr txBox="1"/>
          <p:nvPr/>
        </p:nvSpPr>
        <p:spPr>
          <a:xfrm>
            <a:off x="12772562" y="3497212"/>
            <a:ext cx="37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Transformation als Hebel.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C0BFCD7-EC8C-403C-84B5-79C35DA6794C}"/>
              </a:ext>
            </a:extLst>
          </p:cNvPr>
          <p:cNvSpPr txBox="1"/>
          <p:nvPr/>
        </p:nvSpPr>
        <p:spPr>
          <a:xfrm>
            <a:off x="18199740" y="3517848"/>
            <a:ext cx="3893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Auf dem Weg zur digitalen Baustelle.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33E87B25-92ED-4324-9F10-160859B16564}"/>
              </a:ext>
            </a:extLst>
          </p:cNvPr>
          <p:cNvCxnSpPr>
            <a:cxnSpLocks/>
          </p:cNvCxnSpPr>
          <p:nvPr/>
        </p:nvCxnSpPr>
        <p:spPr>
          <a:xfrm>
            <a:off x="7067318" y="3219819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D6DFC99-258E-4E83-8ECF-06C0BFB8E04F}"/>
              </a:ext>
            </a:extLst>
          </p:cNvPr>
          <p:cNvCxnSpPr>
            <a:cxnSpLocks/>
          </p:cNvCxnSpPr>
          <p:nvPr/>
        </p:nvCxnSpPr>
        <p:spPr>
          <a:xfrm>
            <a:off x="12512074" y="321703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659ADC8-55A2-447B-9087-3E26723F1136}"/>
              </a:ext>
            </a:extLst>
          </p:cNvPr>
          <p:cNvCxnSpPr>
            <a:cxnSpLocks/>
          </p:cNvCxnSpPr>
          <p:nvPr/>
        </p:nvCxnSpPr>
        <p:spPr>
          <a:xfrm>
            <a:off x="17999887" y="3219819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13DC36D-23D3-491B-8184-663CC3EAC606}"/>
              </a:ext>
            </a:extLst>
          </p:cNvPr>
          <p:cNvCxnSpPr>
            <a:cxnSpLocks/>
          </p:cNvCxnSpPr>
          <p:nvPr/>
        </p:nvCxnSpPr>
        <p:spPr>
          <a:xfrm>
            <a:off x="1575020" y="608961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00796AF-4389-44A7-A087-9424D69EF9A2}"/>
              </a:ext>
            </a:extLst>
          </p:cNvPr>
          <p:cNvCxnSpPr>
            <a:cxnSpLocks/>
          </p:cNvCxnSpPr>
          <p:nvPr/>
        </p:nvCxnSpPr>
        <p:spPr>
          <a:xfrm>
            <a:off x="7067318" y="609239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F758147-1F85-437A-96B7-626C4668F6AD}"/>
              </a:ext>
            </a:extLst>
          </p:cNvPr>
          <p:cNvCxnSpPr>
            <a:cxnSpLocks/>
          </p:cNvCxnSpPr>
          <p:nvPr/>
        </p:nvCxnSpPr>
        <p:spPr>
          <a:xfrm>
            <a:off x="12512074" y="608961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F038CE9-A2AE-4F66-9203-98EA1924DCBA}"/>
              </a:ext>
            </a:extLst>
          </p:cNvPr>
          <p:cNvCxnSpPr>
            <a:cxnSpLocks/>
          </p:cNvCxnSpPr>
          <p:nvPr/>
        </p:nvCxnSpPr>
        <p:spPr>
          <a:xfrm>
            <a:off x="17999887" y="609239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ußzeilenplatzhalter 1">
            <a:extLst>
              <a:ext uri="{FF2B5EF4-FFF2-40B4-BE49-F238E27FC236}">
                <a16:creationId xmlns:a16="http://schemas.microsoft.com/office/drawing/2014/main" id="{7953370A-FD9C-4BC9-9A7B-EEA38B03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>
                <a:solidFill>
                  <a:schemeClr val="bg1"/>
                </a:solidFill>
                <a:latin typeface="Trebuchet MS"/>
              </a:rPr>
              <a:t>Intelligentes</a:t>
            </a:r>
            <a:r>
              <a:rPr lang="de-DE" sz="1800">
                <a:solidFill>
                  <a:schemeClr val="bg1"/>
                </a:solidFill>
                <a:latin typeface="+mn-lt"/>
              </a:rPr>
              <a:t> Bauen verbindet Menschen ● </a:t>
            </a:r>
            <a:r>
              <a:rPr lang="de-DE" sz="1800">
                <a:solidFill>
                  <a:schemeClr val="bg1"/>
                </a:solidFill>
                <a:latin typeface="Trebuchet MS"/>
              </a:rPr>
              <a:t>Mai 2020 ● </a:t>
            </a:r>
            <a:r>
              <a:rPr lang="de-DE" sz="1800">
                <a:solidFill>
                  <a:schemeClr val="bg1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bg1"/>
                </a:solidFill>
                <a:latin typeface="+mn-lt"/>
              </a:rPr>
              <a:pPr/>
              <a:t>6</a:t>
            </a:fld>
            <a:r>
              <a:rPr lang="de-DE" sz="18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23" name="Grafik 8">
            <a:extLst>
              <a:ext uri="{FF2B5EF4-FFF2-40B4-BE49-F238E27FC236}">
                <a16:creationId xmlns:a16="http://schemas.microsoft.com/office/drawing/2014/main" id="{1F20D8D4-EF99-4497-B208-3FD9F522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2750" y="11684000"/>
            <a:ext cx="18811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797CA8D-F54C-4666-8A4C-4B960DF401E9}"/>
              </a:ext>
            </a:extLst>
          </p:cNvPr>
          <p:cNvSpPr txBox="1"/>
          <p:nvPr/>
        </p:nvSpPr>
        <p:spPr>
          <a:xfrm>
            <a:off x="1936923" y="6645236"/>
            <a:ext cx="282160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Bevorzugter</a:t>
            </a:r>
          </a:p>
          <a:p>
            <a:r>
              <a:rPr lang="de-DE" b="1">
                <a:solidFill>
                  <a:srgbClr val="FFED00"/>
                </a:solidFill>
                <a:latin typeface="Trebuchet MS"/>
              </a:rPr>
              <a:t>Partner.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CD22E674-91A5-4793-A848-F52E4E4AA078}"/>
              </a:ext>
            </a:extLst>
          </p:cNvPr>
          <p:cNvCxnSpPr>
            <a:cxnSpLocks/>
          </p:cNvCxnSpPr>
          <p:nvPr/>
        </p:nvCxnSpPr>
        <p:spPr>
          <a:xfrm>
            <a:off x="1727420" y="336943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74663FB0-DBBB-4822-B850-31F0D246EA11}"/>
              </a:ext>
            </a:extLst>
          </p:cNvPr>
          <p:cNvSpPr txBox="1"/>
          <p:nvPr/>
        </p:nvSpPr>
        <p:spPr>
          <a:xfrm>
            <a:off x="1950883" y="3651507"/>
            <a:ext cx="3908425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Trebuchet MS"/>
              </a:rPr>
              <a:t>Führend in der Baubranche.</a:t>
            </a:r>
          </a:p>
          <a:p>
            <a:r>
              <a:rPr lang="de-DE" b="1">
                <a:solidFill>
                  <a:schemeClr val="bg1"/>
                </a:solidFill>
              </a:rPr>
              <a:t>Fokus auf sieben Heimmärkte.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E91E6BA-B55E-4C46-8E3B-16496AFDCCDD}"/>
              </a:ext>
            </a:extLst>
          </p:cNvPr>
          <p:cNvCxnSpPr>
            <a:cxnSpLocks/>
          </p:cNvCxnSpPr>
          <p:nvPr/>
        </p:nvCxnSpPr>
        <p:spPr>
          <a:xfrm>
            <a:off x="1727420" y="624201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9027DA2E-C889-407A-ACBF-FEDD3C7BAE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69D27C70-9A6B-4435-BB84-B01585A26C25}"/>
              </a:ext>
            </a:extLst>
          </p:cNvPr>
          <p:cNvSpPr txBox="1"/>
          <p:nvPr/>
        </p:nvSpPr>
        <p:spPr>
          <a:xfrm>
            <a:off x="2089323" y="7108532"/>
            <a:ext cx="282160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Bevorzugter</a:t>
            </a:r>
          </a:p>
          <a:p>
            <a:r>
              <a:rPr lang="de-DE" b="1">
                <a:solidFill>
                  <a:srgbClr val="FFED00"/>
                </a:solidFill>
                <a:latin typeface="Trebuchet MS"/>
              </a:rPr>
              <a:t>Partner.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19CC89D-E07E-4C24-A917-0BC7709D0B8E}"/>
              </a:ext>
            </a:extLst>
          </p:cNvPr>
          <p:cNvCxnSpPr>
            <a:cxnSpLocks/>
          </p:cNvCxnSpPr>
          <p:nvPr/>
        </p:nvCxnSpPr>
        <p:spPr>
          <a:xfrm>
            <a:off x="1879820" y="3832733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F9792698-8508-4030-9EE4-2258A3AE1281}"/>
              </a:ext>
            </a:extLst>
          </p:cNvPr>
          <p:cNvSpPr txBox="1"/>
          <p:nvPr/>
        </p:nvSpPr>
        <p:spPr>
          <a:xfrm>
            <a:off x="2103283" y="4114803"/>
            <a:ext cx="3908425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Trebuchet MS"/>
              </a:rPr>
              <a:t>Führend in der Baubranche.</a:t>
            </a:r>
          </a:p>
          <a:p>
            <a:r>
              <a:rPr lang="de-DE" b="1">
                <a:solidFill>
                  <a:schemeClr val="bg1"/>
                </a:solidFill>
              </a:rPr>
              <a:t>Fokus auf sieben Heimmärkte.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93A8EA91-4DCF-4C24-8B47-C6731232C9F8}"/>
              </a:ext>
            </a:extLst>
          </p:cNvPr>
          <p:cNvCxnSpPr>
            <a:cxnSpLocks/>
          </p:cNvCxnSpPr>
          <p:nvPr/>
        </p:nvCxnSpPr>
        <p:spPr>
          <a:xfrm>
            <a:off x="1879820" y="6705311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el 3">
            <a:extLst>
              <a:ext uri="{FF2B5EF4-FFF2-40B4-BE49-F238E27FC236}">
                <a16:creationId xmlns:a16="http://schemas.microsoft.com/office/drawing/2014/main" id="{7FE1AAD7-AA72-4125-8519-EB363B7B8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420" y="832295"/>
            <a:ext cx="21313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de-DE" altLang="de-DE" sz="5500" b="1" dirty="0">
                <a:solidFill>
                  <a:schemeClr val="bg1"/>
                </a:solidFill>
              </a:rPr>
              <a:t>Darum die PORR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99081A7-8231-4A32-B5B6-F96FF84F70C9}"/>
              </a:ext>
            </a:extLst>
          </p:cNvPr>
          <p:cNvSpPr txBox="1"/>
          <p:nvPr/>
        </p:nvSpPr>
        <p:spPr>
          <a:xfrm>
            <a:off x="7566200" y="7120724"/>
            <a:ext cx="2712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Anhaltende</a:t>
            </a:r>
          </a:p>
          <a:p>
            <a:r>
              <a:rPr lang="de-DE" b="1">
                <a:solidFill>
                  <a:srgbClr val="FFED00"/>
                </a:solidFill>
              </a:rPr>
              <a:t>Nachfrage.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B59C49A-FC21-4A19-A0F0-E1F65AA5DA17}"/>
              </a:ext>
            </a:extLst>
          </p:cNvPr>
          <p:cNvSpPr txBox="1"/>
          <p:nvPr/>
        </p:nvSpPr>
        <p:spPr>
          <a:xfrm>
            <a:off x="12924962" y="7124988"/>
            <a:ext cx="249952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b="1">
                <a:solidFill>
                  <a:srgbClr val="FFED00"/>
                </a:solidFill>
                <a:latin typeface="Trebuchet MS"/>
              </a:rPr>
              <a:t>Margen-potenzial.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586417D-9533-4F5D-BBED-EE853CA2FFEC}"/>
              </a:ext>
            </a:extLst>
          </p:cNvPr>
          <p:cNvSpPr txBox="1"/>
          <p:nvPr/>
        </p:nvSpPr>
        <p:spPr>
          <a:xfrm>
            <a:off x="18352140" y="7151967"/>
            <a:ext cx="439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ED00"/>
                </a:solidFill>
              </a:rPr>
              <a:t>State-</a:t>
            </a:r>
            <a:r>
              <a:rPr lang="de-DE" b="1" err="1">
                <a:solidFill>
                  <a:srgbClr val="FFED00"/>
                </a:solidFill>
              </a:rPr>
              <a:t>of</a:t>
            </a:r>
            <a:r>
              <a:rPr lang="de-DE" b="1">
                <a:solidFill>
                  <a:srgbClr val="FFED00"/>
                </a:solidFill>
              </a:rPr>
              <a:t>-</a:t>
            </a:r>
            <a:r>
              <a:rPr lang="de-DE" b="1" err="1">
                <a:solidFill>
                  <a:srgbClr val="FFED00"/>
                </a:solidFill>
              </a:rPr>
              <a:t>the</a:t>
            </a:r>
            <a:r>
              <a:rPr lang="de-DE" b="1">
                <a:solidFill>
                  <a:srgbClr val="FFED00"/>
                </a:solidFill>
              </a:rPr>
              <a:t>-Art Lösungen.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5D5F2BC-A160-4D21-950F-82051A52F44E}"/>
              </a:ext>
            </a:extLst>
          </p:cNvPr>
          <p:cNvSpPr txBox="1"/>
          <p:nvPr/>
        </p:nvSpPr>
        <p:spPr>
          <a:xfrm>
            <a:off x="7512088" y="4108613"/>
            <a:ext cx="432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Baubranche mit Schlüsselrolle.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CA201B1-9D31-43EC-A508-229959866D39}"/>
              </a:ext>
            </a:extLst>
          </p:cNvPr>
          <p:cNvSpPr txBox="1"/>
          <p:nvPr/>
        </p:nvSpPr>
        <p:spPr>
          <a:xfrm>
            <a:off x="12924962" y="4125100"/>
            <a:ext cx="37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Transformation als Hebel.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C61FBD3-726C-420B-BE37-8BF8A19285AA}"/>
              </a:ext>
            </a:extLst>
          </p:cNvPr>
          <p:cNvSpPr txBox="1"/>
          <p:nvPr/>
        </p:nvSpPr>
        <p:spPr>
          <a:xfrm>
            <a:off x="18352140" y="4145736"/>
            <a:ext cx="3893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Auf dem Weg zur digitalen Baustelle.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A7AFB368-D157-4BAE-96D0-181292AB9AFB}"/>
              </a:ext>
            </a:extLst>
          </p:cNvPr>
          <p:cNvCxnSpPr>
            <a:cxnSpLocks/>
          </p:cNvCxnSpPr>
          <p:nvPr/>
        </p:nvCxnSpPr>
        <p:spPr>
          <a:xfrm>
            <a:off x="7219718" y="384770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EBDA0B6E-5D5B-489E-882A-E4141786E822}"/>
              </a:ext>
            </a:extLst>
          </p:cNvPr>
          <p:cNvCxnSpPr>
            <a:cxnSpLocks/>
          </p:cNvCxnSpPr>
          <p:nvPr/>
        </p:nvCxnSpPr>
        <p:spPr>
          <a:xfrm>
            <a:off x="12664474" y="384492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022C1E0C-42B5-4B04-95C8-4C2DADE217D6}"/>
              </a:ext>
            </a:extLst>
          </p:cNvPr>
          <p:cNvCxnSpPr>
            <a:cxnSpLocks/>
          </p:cNvCxnSpPr>
          <p:nvPr/>
        </p:nvCxnSpPr>
        <p:spPr>
          <a:xfrm>
            <a:off x="18152287" y="3847707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A6BE4D58-B008-4E97-BC5D-A53EFB290C8D}"/>
              </a:ext>
            </a:extLst>
          </p:cNvPr>
          <p:cNvCxnSpPr>
            <a:cxnSpLocks/>
          </p:cNvCxnSpPr>
          <p:nvPr/>
        </p:nvCxnSpPr>
        <p:spPr>
          <a:xfrm>
            <a:off x="7219718" y="672028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38ABF9C4-D7D5-4C70-A43C-466E8436A044}"/>
              </a:ext>
            </a:extLst>
          </p:cNvPr>
          <p:cNvCxnSpPr>
            <a:cxnSpLocks/>
          </p:cNvCxnSpPr>
          <p:nvPr/>
        </p:nvCxnSpPr>
        <p:spPr>
          <a:xfrm>
            <a:off x="12664474" y="6717503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57386DE6-04D1-4169-A888-B2217D7781E2}"/>
              </a:ext>
            </a:extLst>
          </p:cNvPr>
          <p:cNvCxnSpPr>
            <a:cxnSpLocks/>
          </p:cNvCxnSpPr>
          <p:nvPr/>
        </p:nvCxnSpPr>
        <p:spPr>
          <a:xfrm>
            <a:off x="18152287" y="6720285"/>
            <a:ext cx="461796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ußzeilenplatzhalter 2">
            <a:extLst>
              <a:ext uri="{FF2B5EF4-FFF2-40B4-BE49-F238E27FC236}">
                <a16:creationId xmlns:a16="http://schemas.microsoft.com/office/drawing/2014/main" id="{97D63552-6289-4F9C-BE28-F4FEE5D66B39}"/>
              </a:ext>
            </a:extLst>
          </p:cNvPr>
          <p:cNvSpPr txBox="1">
            <a:spLocks/>
          </p:cNvSpPr>
          <p:nvPr/>
        </p:nvSpPr>
        <p:spPr>
          <a:xfrm>
            <a:off x="1546833" y="12452836"/>
            <a:ext cx="10561637" cy="3762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chemeClr val="bg1"/>
                </a:solidFill>
              </a:rPr>
              <a:t>Intelligentes Bauen verbindet Menschen ● Juni 2020 ● Seite </a:t>
            </a:r>
            <a:fld id="{5CEF55BC-117D-4ED5-9789-EA7FB79328FC}" type="slidenum">
              <a:rPr lang="de-DE" sz="1800" smtClean="0">
                <a:solidFill>
                  <a:schemeClr val="bg1"/>
                </a:solidFill>
              </a:rPr>
              <a:pPr/>
              <a:t>6</a:t>
            </a:fld>
            <a:r>
              <a:rPr lang="de-DE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0" name="Grafik 8">
            <a:extLst>
              <a:ext uri="{FF2B5EF4-FFF2-40B4-BE49-F238E27FC236}">
                <a16:creationId xmlns:a16="http://schemas.microsoft.com/office/drawing/2014/main" id="{16F63CA5-58F7-47A2-BA3F-95EAF49C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2367" y="11717249"/>
            <a:ext cx="1656150" cy="9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5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8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667" fill="hold" grpId="0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25333" fill="hold" grpId="0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1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1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25333" fill="hold" grpId="0" nodeType="with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20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2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" presetClass="entr" presetSubtype="8" accel="19000" fill="hold" grpId="0" nodeType="after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19000" fill="hold" grpId="0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3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8" accel="16889" fill="hold" grpId="0" nodeType="afterEffect" p14:presetBounceEnd="1688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889">
                                          <p:cBhvr additive="base">
                                            <p:cTn id="34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889">
                                          <p:cBhvr additive="base">
                                            <p:cTn id="35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16889" fill="hold" grpId="0" nodeType="withEffect" p14:presetBounceEnd="1688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889">
                                          <p:cBhvr additive="base">
                                            <p:cTn id="3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889">
                                          <p:cBhvr additive="base">
                                            <p:cTn id="3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5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66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2533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2533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" presetClass="entr" presetSubtype="8" accel="19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8" accel="1688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1688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5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979F395F-7429-4B79-B92E-710FE33E55F2}"/>
              </a:ext>
            </a:extLst>
          </p:cNvPr>
          <p:cNvSpPr txBox="1"/>
          <p:nvPr/>
        </p:nvSpPr>
        <p:spPr>
          <a:xfrm>
            <a:off x="3853549" y="4180408"/>
            <a:ext cx="4866139" cy="2304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1">
                <a:solidFill>
                  <a:srgbClr val="273D71"/>
                </a:solidFill>
              </a:rPr>
              <a:t>Führend in Heimmärkten</a:t>
            </a:r>
          </a:p>
          <a:p>
            <a:pPr algn="ctr"/>
            <a:r>
              <a:rPr lang="de-AT" sz="2800" b="1">
                <a:solidFill>
                  <a:srgbClr val="273D71"/>
                </a:solidFill>
              </a:rPr>
              <a:t>Profitable Projektmärkte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9CBCCFC-39A2-4216-9D12-1ECAEF41C690}"/>
              </a:ext>
            </a:extLst>
          </p:cNvPr>
          <p:cNvSpPr txBox="1"/>
          <p:nvPr/>
        </p:nvSpPr>
        <p:spPr>
          <a:xfrm>
            <a:off x="9255663" y="4180408"/>
            <a:ext cx="4907204" cy="2304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algn="ctr"/>
            <a:br>
              <a:rPr kumimoji="0" lang="en-GB" sz="30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lang="de-AT" sz="2800" b="1">
                <a:solidFill>
                  <a:srgbClr val="273D71"/>
                </a:solidFill>
                <a:latin typeface="Trebuchet MS"/>
              </a:rPr>
              <a:t>2–3 %</a:t>
            </a:r>
            <a:r>
              <a:rPr lang="de-AT" sz="2800" b="1">
                <a:solidFill>
                  <a:srgbClr val="273D71"/>
                </a:solidFill>
              </a:rPr>
              <a:t> </a:t>
            </a:r>
            <a:r>
              <a:rPr lang="de-AT" sz="2800" b="1">
                <a:solidFill>
                  <a:srgbClr val="273D71"/>
                </a:solidFill>
                <a:latin typeface="Trebuchet MS"/>
              </a:rPr>
              <a:t>nachhaltige </a:t>
            </a:r>
          </a:p>
          <a:p>
            <a:pPr algn="ctr"/>
            <a:r>
              <a:rPr lang="de-AT" sz="2800" b="1">
                <a:solidFill>
                  <a:srgbClr val="273D71"/>
                </a:solidFill>
                <a:latin typeface="Trebuchet MS"/>
              </a:rPr>
              <a:t>EBT-Marge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EF47C96-F71E-40C1-96E3-3C0C10D6E270}"/>
              </a:ext>
            </a:extLst>
          </p:cNvPr>
          <p:cNvSpPr txBox="1"/>
          <p:nvPr/>
        </p:nvSpPr>
        <p:spPr>
          <a:xfrm>
            <a:off x="14626603" y="4180408"/>
            <a:ext cx="4978975" cy="2304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Nicht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die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Größten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</a:t>
            </a:r>
            <a:b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aber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die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Besten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79D42D-05A4-4549-B945-E91D746DA1DD}"/>
              </a:ext>
            </a:extLst>
          </p:cNvPr>
          <p:cNvSpPr txBox="1"/>
          <p:nvPr/>
        </p:nvSpPr>
        <p:spPr>
          <a:xfrm>
            <a:off x="3666677" y="6431129"/>
            <a:ext cx="5053008" cy="25773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Ergebnis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vor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Leistung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6152F2-81B5-4EC2-A8F2-84F87A6DC82E}"/>
              </a:ext>
            </a:extLst>
          </p:cNvPr>
          <p:cNvSpPr txBox="1"/>
          <p:nvPr/>
        </p:nvSpPr>
        <p:spPr>
          <a:xfrm>
            <a:off x="9227627" y="6444263"/>
            <a:ext cx="4891503" cy="2491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Striktes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Kosten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und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Risikomanagement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A977A1C-FC5A-44BF-843F-8FAAE2099A7B}"/>
              </a:ext>
            </a:extLst>
          </p:cNvPr>
          <p:cNvSpPr txBox="1"/>
          <p:nvPr/>
        </p:nvSpPr>
        <p:spPr>
          <a:xfrm>
            <a:off x="14640509" y="6510233"/>
            <a:ext cx="4978975" cy="24874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273D71"/>
                </a:solidFill>
                <a:latin typeface="Trebuchet MS"/>
              </a:rPr>
              <a:t>Starke </a:t>
            </a:r>
            <a:r>
              <a:rPr lang="en-GB" sz="2800" b="1" err="1">
                <a:solidFill>
                  <a:srgbClr val="273D71"/>
                </a:solidFill>
                <a:latin typeface="Trebuchet MS"/>
              </a:rPr>
              <a:t>Kapitalbasis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79C7068-753F-4022-B66E-CD9E6FA21138}"/>
              </a:ext>
            </a:extLst>
          </p:cNvPr>
          <p:cNvSpPr txBox="1"/>
          <p:nvPr/>
        </p:nvSpPr>
        <p:spPr>
          <a:xfrm>
            <a:off x="3740710" y="9186227"/>
            <a:ext cx="4978975" cy="21953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Führende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Rolle in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Technologie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und Innovation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9AD21A1-6D77-4072-905D-594AEBFF8EC3}"/>
              </a:ext>
            </a:extLst>
          </p:cNvPr>
          <p:cNvSpPr txBox="1"/>
          <p:nvPr/>
        </p:nvSpPr>
        <p:spPr>
          <a:xfrm>
            <a:off x="9255663" y="9122723"/>
            <a:ext cx="4979442" cy="22394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Exzellente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Kundenbeziehungen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9EDE29F-E6DB-4943-9E9D-2CD9DDE86BF5}"/>
              </a:ext>
            </a:extLst>
          </p:cNvPr>
          <p:cNvSpPr txBox="1"/>
          <p:nvPr/>
        </p:nvSpPr>
        <p:spPr>
          <a:xfrm>
            <a:off x="14640509" y="9161575"/>
            <a:ext cx="4965070" cy="2200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0000" rtlCol="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 </a:t>
            </a:r>
            <a:r>
              <a:rPr lang="en-GB" sz="2800" b="1">
                <a:solidFill>
                  <a:srgbClr val="273D71"/>
                </a:solidFill>
                <a:latin typeface="Trebuchet MS"/>
              </a:rPr>
              <a:t>Place</a:t>
            </a: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to </a:t>
            </a:r>
            <a:r>
              <a:rPr lang="en-GB" sz="2800" b="1">
                <a:solidFill>
                  <a:srgbClr val="273D71"/>
                </a:solidFill>
                <a:latin typeface="Trebuchet MS"/>
              </a:rPr>
              <a:t>Work</a:t>
            </a:r>
            <a:endParaRPr kumimoji="0" lang="en-GB" sz="28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EFEFDA-C1A8-4CEB-B30F-E81DC31AA8D9}"/>
              </a:ext>
            </a:extLst>
          </p:cNvPr>
          <p:cNvSpPr txBox="1"/>
          <p:nvPr/>
        </p:nvSpPr>
        <p:spPr>
          <a:xfrm>
            <a:off x="9174009" y="3011526"/>
            <a:ext cx="5161198" cy="6990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Intelligentes</a:t>
            </a:r>
            <a:r>
              <a:rPr kumimoji="0" lang="en-GB" sz="3600" b="1" i="0" u="none" strike="noStrike" kern="1200" cap="none" spc="0" normalizeH="0" baseline="0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err="1">
                <a:ln>
                  <a:noFill/>
                </a:ln>
                <a:solidFill>
                  <a:srgbClr val="273D7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Wachstum</a:t>
            </a:r>
            <a:endParaRPr kumimoji="0" lang="en-GB" sz="3600" b="1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itel 3">
            <a:extLst>
              <a:ext uri="{FF2B5EF4-FFF2-40B4-BE49-F238E27FC236}">
                <a16:creationId xmlns:a16="http://schemas.microsoft.com/office/drawing/2014/main" id="{E9E31A40-3BD2-4690-B00B-7993654B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881063"/>
            <a:ext cx="21313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371600"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de-DE" altLang="de-DE" sz="5500" b="1">
                <a:solidFill>
                  <a:srgbClr val="273D71"/>
                </a:solidFill>
              </a:rPr>
              <a:t>Unsere Strategie baut nachhaltig auf intelligentes Wachstum</a:t>
            </a:r>
          </a:p>
        </p:txBody>
      </p:sp>
      <p:sp>
        <p:nvSpPr>
          <p:cNvPr id="28" name="Fußzeilenplatzhalter 1">
            <a:extLst>
              <a:ext uri="{FF2B5EF4-FFF2-40B4-BE49-F238E27FC236}">
                <a16:creationId xmlns:a16="http://schemas.microsoft.com/office/drawing/2014/main" id="{9A407DAB-9320-427F-807B-15C413FB3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273D71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rgbClr val="273D71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273D71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rgbClr val="273D71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rgbClr val="273D71"/>
                </a:solidFill>
                <a:latin typeface="+mn-lt"/>
              </a:rPr>
              <a:pPr/>
              <a:t>7</a:t>
            </a:fld>
            <a:r>
              <a:rPr lang="de-DE" sz="1800" dirty="0">
                <a:solidFill>
                  <a:srgbClr val="273D71"/>
                </a:solidFill>
                <a:latin typeface="+mn-lt"/>
              </a:rPr>
              <a:t> 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7D9969F-956C-42FB-8AB7-7F825CB26A3C}"/>
              </a:ext>
            </a:extLst>
          </p:cNvPr>
          <p:cNvSpPr/>
          <p:nvPr/>
        </p:nvSpPr>
        <p:spPr>
          <a:xfrm>
            <a:off x="9229402" y="3959210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C11C460-649E-434A-A063-2D67062FF377}"/>
              </a:ext>
            </a:extLst>
          </p:cNvPr>
          <p:cNvSpPr/>
          <p:nvPr/>
        </p:nvSpPr>
        <p:spPr>
          <a:xfrm>
            <a:off x="9183892" y="6258319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51E97BE-20EC-4E9C-B6EF-3AF8C6882689}"/>
              </a:ext>
            </a:extLst>
          </p:cNvPr>
          <p:cNvSpPr/>
          <p:nvPr/>
        </p:nvSpPr>
        <p:spPr>
          <a:xfrm>
            <a:off x="3740713" y="6245760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EC5B9D7-558E-46F0-8DE4-C6207E7A87CD}"/>
              </a:ext>
            </a:extLst>
          </p:cNvPr>
          <p:cNvSpPr/>
          <p:nvPr/>
        </p:nvSpPr>
        <p:spPr>
          <a:xfrm>
            <a:off x="14626604" y="6275904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A96F5C4-3672-4929-9E78-A39BAF2CDC66}"/>
              </a:ext>
            </a:extLst>
          </p:cNvPr>
          <p:cNvSpPr/>
          <p:nvPr/>
        </p:nvSpPr>
        <p:spPr>
          <a:xfrm>
            <a:off x="14626604" y="9017113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E9C0C70E-9AB7-4E47-9B4E-D10C6B9D9E69}"/>
              </a:ext>
            </a:extLst>
          </p:cNvPr>
          <p:cNvSpPr/>
          <p:nvPr/>
        </p:nvSpPr>
        <p:spPr>
          <a:xfrm>
            <a:off x="9183892" y="9022680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3D2AAD2-F74C-4FBF-AE08-5070520F43B6}"/>
              </a:ext>
            </a:extLst>
          </p:cNvPr>
          <p:cNvSpPr/>
          <p:nvPr/>
        </p:nvSpPr>
        <p:spPr>
          <a:xfrm>
            <a:off x="3740712" y="8997687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E832D2F-840D-4A8F-B97C-E8AC6DFC697D}"/>
              </a:ext>
            </a:extLst>
          </p:cNvPr>
          <p:cNvSpPr/>
          <p:nvPr/>
        </p:nvSpPr>
        <p:spPr>
          <a:xfrm>
            <a:off x="3740711" y="11388889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8BA0FA3-F54C-4E74-8A93-12449B33448D}"/>
              </a:ext>
            </a:extLst>
          </p:cNvPr>
          <p:cNvSpPr/>
          <p:nvPr/>
        </p:nvSpPr>
        <p:spPr>
          <a:xfrm>
            <a:off x="9174009" y="11388888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B2D6DF3-5CFB-454D-86A4-8212AE758F36}"/>
              </a:ext>
            </a:extLst>
          </p:cNvPr>
          <p:cNvSpPr/>
          <p:nvPr/>
        </p:nvSpPr>
        <p:spPr>
          <a:xfrm>
            <a:off x="14626603" y="11381619"/>
            <a:ext cx="4978975" cy="144462"/>
          </a:xfrm>
          <a:prstGeom prst="rect">
            <a:avLst/>
          </a:prstGeom>
          <a:solidFill>
            <a:srgbClr val="273D71"/>
          </a:solidFill>
          <a:ln>
            <a:solidFill>
              <a:srgbClr val="273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>
              <a:ln>
                <a:noFill/>
              </a:ln>
              <a:solidFill>
                <a:srgbClr val="273D7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2EEAD83-7EBA-4227-A913-BF0ED57E3608}"/>
              </a:ext>
            </a:extLst>
          </p:cNvPr>
          <p:cNvGrpSpPr/>
          <p:nvPr/>
        </p:nvGrpSpPr>
        <p:grpSpPr>
          <a:xfrm>
            <a:off x="3666677" y="2296464"/>
            <a:ext cx="15938901" cy="2264420"/>
            <a:chOff x="3853548" y="2296464"/>
            <a:chExt cx="15512972" cy="2264420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BE193494-B951-4C01-AE8D-F10F6CB4A103}"/>
                </a:ext>
              </a:extLst>
            </p:cNvPr>
            <p:cNvGrpSpPr/>
            <p:nvPr/>
          </p:nvGrpSpPr>
          <p:grpSpPr>
            <a:xfrm>
              <a:off x="3853548" y="2296464"/>
              <a:ext cx="15512972" cy="1730604"/>
              <a:chOff x="1152783" y="2467809"/>
              <a:chExt cx="16895154" cy="1730604"/>
            </a:xfrm>
            <a:solidFill>
              <a:schemeClr val="bg1"/>
            </a:solidFill>
          </p:grpSpPr>
          <p:sp>
            <p:nvSpPr>
              <p:cNvPr id="24" name="Rechteck 6">
                <a:extLst>
                  <a:ext uri="{FF2B5EF4-FFF2-40B4-BE49-F238E27FC236}">
                    <a16:creationId xmlns:a16="http://schemas.microsoft.com/office/drawing/2014/main" id="{61DDAB83-0C12-45BD-93FD-C08281CBB921}"/>
                  </a:ext>
                </a:extLst>
              </p:cNvPr>
              <p:cNvSpPr/>
              <p:nvPr/>
            </p:nvSpPr>
            <p:spPr>
              <a:xfrm>
                <a:off x="1152783" y="2467809"/>
                <a:ext cx="8605035" cy="1730604"/>
              </a:xfrm>
              <a:custGeom>
                <a:avLst/>
                <a:gdLst>
                  <a:gd name="connsiteX0" fmla="*/ 0 w 1273756"/>
                  <a:gd name="connsiteY0" fmla="*/ 0 h 509080"/>
                  <a:gd name="connsiteX1" fmla="*/ 1273756 w 1273756"/>
                  <a:gd name="connsiteY1" fmla="*/ 0 h 509080"/>
                  <a:gd name="connsiteX2" fmla="*/ 1273756 w 1273756"/>
                  <a:gd name="connsiteY2" fmla="*/ 509080 h 509080"/>
                  <a:gd name="connsiteX3" fmla="*/ 0 w 1273756"/>
                  <a:gd name="connsiteY3" fmla="*/ 509080 h 509080"/>
                  <a:gd name="connsiteX4" fmla="*/ 0 w 1273756"/>
                  <a:gd name="connsiteY4" fmla="*/ 0 h 509080"/>
                  <a:gd name="connsiteX0" fmla="*/ 1273756 w 1365196"/>
                  <a:gd name="connsiteY0" fmla="*/ 0 h 509080"/>
                  <a:gd name="connsiteX1" fmla="*/ 1273756 w 1365196"/>
                  <a:gd name="connsiteY1" fmla="*/ 509080 h 509080"/>
                  <a:gd name="connsiteX2" fmla="*/ 0 w 1365196"/>
                  <a:gd name="connsiteY2" fmla="*/ 509080 h 509080"/>
                  <a:gd name="connsiteX3" fmla="*/ 0 w 1365196"/>
                  <a:gd name="connsiteY3" fmla="*/ 0 h 509080"/>
                  <a:gd name="connsiteX4" fmla="*/ 1365196 w 1365196"/>
                  <a:gd name="connsiteY4" fmla="*/ 91440 h 509080"/>
                  <a:gd name="connsiteX0" fmla="*/ 1273756 w 1273756"/>
                  <a:gd name="connsiteY0" fmla="*/ 157618 h 666698"/>
                  <a:gd name="connsiteX1" fmla="*/ 1273756 w 1273756"/>
                  <a:gd name="connsiteY1" fmla="*/ 666698 h 666698"/>
                  <a:gd name="connsiteX2" fmla="*/ 0 w 1273756"/>
                  <a:gd name="connsiteY2" fmla="*/ 666698 h 666698"/>
                  <a:gd name="connsiteX3" fmla="*/ 0 w 1273756"/>
                  <a:gd name="connsiteY3" fmla="*/ 157618 h 666698"/>
                  <a:gd name="connsiteX4" fmla="*/ 1069884 w 1273756"/>
                  <a:gd name="connsiteY4" fmla="*/ 0 h 666698"/>
                  <a:gd name="connsiteX0" fmla="*/ 2159692 w 2159692"/>
                  <a:gd name="connsiteY0" fmla="*/ 1093366 h 1093366"/>
                  <a:gd name="connsiteX1" fmla="*/ 1273756 w 2159692"/>
                  <a:gd name="connsiteY1" fmla="*/ 666698 h 1093366"/>
                  <a:gd name="connsiteX2" fmla="*/ 0 w 2159692"/>
                  <a:gd name="connsiteY2" fmla="*/ 666698 h 1093366"/>
                  <a:gd name="connsiteX3" fmla="*/ 0 w 2159692"/>
                  <a:gd name="connsiteY3" fmla="*/ 157618 h 1093366"/>
                  <a:gd name="connsiteX4" fmla="*/ 1069884 w 2159692"/>
                  <a:gd name="connsiteY4" fmla="*/ 0 h 1093366"/>
                  <a:gd name="connsiteX0" fmla="*/ 2159692 w 2159692"/>
                  <a:gd name="connsiteY0" fmla="*/ 935748 h 935748"/>
                  <a:gd name="connsiteX1" fmla="*/ 1273756 w 2159692"/>
                  <a:gd name="connsiteY1" fmla="*/ 509080 h 935748"/>
                  <a:gd name="connsiteX2" fmla="*/ 0 w 2159692"/>
                  <a:gd name="connsiteY2" fmla="*/ 509080 h 935748"/>
                  <a:gd name="connsiteX3" fmla="*/ 0 w 2159692"/>
                  <a:gd name="connsiteY3" fmla="*/ 0 h 935748"/>
                  <a:gd name="connsiteX4" fmla="*/ 1276247 w 2159692"/>
                  <a:gd name="connsiteY4" fmla="*/ 2491 h 935748"/>
                  <a:gd name="connsiteX0" fmla="*/ 1273756 w 1276247"/>
                  <a:gd name="connsiteY0" fmla="*/ 509080 h 509080"/>
                  <a:gd name="connsiteX1" fmla="*/ 0 w 1276247"/>
                  <a:gd name="connsiteY1" fmla="*/ 509080 h 509080"/>
                  <a:gd name="connsiteX2" fmla="*/ 0 w 1276247"/>
                  <a:gd name="connsiteY2" fmla="*/ 0 h 509080"/>
                  <a:gd name="connsiteX3" fmla="*/ 1276247 w 1276247"/>
                  <a:gd name="connsiteY3" fmla="*/ 2491 h 509080"/>
                  <a:gd name="connsiteX0" fmla="*/ 469653 w 1276247"/>
                  <a:gd name="connsiteY0" fmla="*/ 1686770 h 1686770"/>
                  <a:gd name="connsiteX1" fmla="*/ 0 w 1276247"/>
                  <a:gd name="connsiteY1" fmla="*/ 509080 h 1686770"/>
                  <a:gd name="connsiteX2" fmla="*/ 0 w 1276247"/>
                  <a:gd name="connsiteY2" fmla="*/ 0 h 1686770"/>
                  <a:gd name="connsiteX3" fmla="*/ 1276247 w 1276247"/>
                  <a:gd name="connsiteY3" fmla="*/ 2491 h 1686770"/>
                  <a:gd name="connsiteX0" fmla="*/ 469653 w 1276247"/>
                  <a:gd name="connsiteY0" fmla="*/ 1686770 h 1814857"/>
                  <a:gd name="connsiteX1" fmla="*/ 21348 w 1276247"/>
                  <a:gd name="connsiteY1" fmla="*/ 1814857 h 1814857"/>
                  <a:gd name="connsiteX2" fmla="*/ 0 w 1276247"/>
                  <a:gd name="connsiteY2" fmla="*/ 0 h 1814857"/>
                  <a:gd name="connsiteX3" fmla="*/ 1276247 w 1276247"/>
                  <a:gd name="connsiteY3" fmla="*/ 2491 h 1814857"/>
                  <a:gd name="connsiteX0" fmla="*/ 3212853 w 4019447"/>
                  <a:gd name="connsiteY0" fmla="*/ 1686770 h 1686770"/>
                  <a:gd name="connsiteX1" fmla="*/ 0 w 4019447"/>
                  <a:gd name="connsiteY1" fmla="*/ 1213559 h 1686770"/>
                  <a:gd name="connsiteX2" fmla="*/ 2743200 w 4019447"/>
                  <a:gd name="connsiteY2" fmla="*/ 0 h 1686770"/>
                  <a:gd name="connsiteX3" fmla="*/ 4019447 w 4019447"/>
                  <a:gd name="connsiteY3" fmla="*/ 2491 h 1686770"/>
                  <a:gd name="connsiteX0" fmla="*/ 3234201 w 4040795"/>
                  <a:gd name="connsiteY0" fmla="*/ 1686770 h 1686770"/>
                  <a:gd name="connsiteX1" fmla="*/ 0 w 4040795"/>
                  <a:gd name="connsiteY1" fmla="*/ 1683212 h 1686770"/>
                  <a:gd name="connsiteX2" fmla="*/ 2764548 w 4040795"/>
                  <a:gd name="connsiteY2" fmla="*/ 0 h 1686770"/>
                  <a:gd name="connsiteX3" fmla="*/ 4040795 w 4040795"/>
                  <a:gd name="connsiteY3" fmla="*/ 2491 h 1686770"/>
                  <a:gd name="connsiteX0" fmla="*/ 6582257 w 7388851"/>
                  <a:gd name="connsiteY0" fmla="*/ 1686770 h 1686770"/>
                  <a:gd name="connsiteX1" fmla="*/ 0 w 7388851"/>
                  <a:gd name="connsiteY1" fmla="*/ 1491081 h 1686770"/>
                  <a:gd name="connsiteX2" fmla="*/ 6112604 w 7388851"/>
                  <a:gd name="connsiteY2" fmla="*/ 0 h 1686770"/>
                  <a:gd name="connsiteX3" fmla="*/ 7388851 w 7388851"/>
                  <a:gd name="connsiteY3" fmla="*/ 2491 h 1686770"/>
                  <a:gd name="connsiteX0" fmla="*/ 7197787 w 8004381"/>
                  <a:gd name="connsiteY0" fmla="*/ 1686770 h 1686770"/>
                  <a:gd name="connsiteX1" fmla="*/ 0 w 8004381"/>
                  <a:gd name="connsiteY1" fmla="*/ 1512429 h 1686770"/>
                  <a:gd name="connsiteX2" fmla="*/ 6728134 w 8004381"/>
                  <a:gd name="connsiteY2" fmla="*/ 0 h 1686770"/>
                  <a:gd name="connsiteX3" fmla="*/ 8004381 w 8004381"/>
                  <a:gd name="connsiteY3" fmla="*/ 2491 h 1686770"/>
                  <a:gd name="connsiteX0" fmla="*/ 5461495 w 8004381"/>
                  <a:gd name="connsiteY0" fmla="*/ 1821973 h 1821973"/>
                  <a:gd name="connsiteX1" fmla="*/ 0 w 8004381"/>
                  <a:gd name="connsiteY1" fmla="*/ 1512429 h 1821973"/>
                  <a:gd name="connsiteX2" fmla="*/ 6728134 w 8004381"/>
                  <a:gd name="connsiteY2" fmla="*/ 0 h 1821973"/>
                  <a:gd name="connsiteX3" fmla="*/ 8004381 w 8004381"/>
                  <a:gd name="connsiteY3" fmla="*/ 2491 h 1821973"/>
                  <a:gd name="connsiteX0" fmla="*/ 3447680 w 8004381"/>
                  <a:gd name="connsiteY0" fmla="*/ 1864669 h 1864669"/>
                  <a:gd name="connsiteX1" fmla="*/ 0 w 8004381"/>
                  <a:gd name="connsiteY1" fmla="*/ 1512429 h 1864669"/>
                  <a:gd name="connsiteX2" fmla="*/ 6728134 w 8004381"/>
                  <a:gd name="connsiteY2" fmla="*/ 0 h 1864669"/>
                  <a:gd name="connsiteX3" fmla="*/ 8004381 w 8004381"/>
                  <a:gd name="connsiteY3" fmla="*/ 2491 h 1864669"/>
                  <a:gd name="connsiteX0" fmla="*/ 989118 w 8004381"/>
                  <a:gd name="connsiteY0" fmla="*/ 1811299 h 1811299"/>
                  <a:gd name="connsiteX1" fmla="*/ 0 w 8004381"/>
                  <a:gd name="connsiteY1" fmla="*/ 1512429 h 1811299"/>
                  <a:gd name="connsiteX2" fmla="*/ 6728134 w 8004381"/>
                  <a:gd name="connsiteY2" fmla="*/ 0 h 1811299"/>
                  <a:gd name="connsiteX3" fmla="*/ 8004381 w 8004381"/>
                  <a:gd name="connsiteY3" fmla="*/ 2491 h 1811299"/>
                  <a:gd name="connsiteX0" fmla="*/ 14232 w 8004381"/>
                  <a:gd name="connsiteY0" fmla="*/ 1725907 h 1725907"/>
                  <a:gd name="connsiteX1" fmla="*/ 0 w 8004381"/>
                  <a:gd name="connsiteY1" fmla="*/ 1512429 h 1725907"/>
                  <a:gd name="connsiteX2" fmla="*/ 6728134 w 8004381"/>
                  <a:gd name="connsiteY2" fmla="*/ 0 h 1725907"/>
                  <a:gd name="connsiteX3" fmla="*/ 8004381 w 8004381"/>
                  <a:gd name="connsiteY3" fmla="*/ 2491 h 1725907"/>
                  <a:gd name="connsiteX0" fmla="*/ 0 w 7990149"/>
                  <a:gd name="connsiteY0" fmla="*/ 1725907 h 1725907"/>
                  <a:gd name="connsiteX1" fmla="*/ 113856 w 7990149"/>
                  <a:gd name="connsiteY1" fmla="*/ 1597820 h 1725907"/>
                  <a:gd name="connsiteX2" fmla="*/ 6713902 w 7990149"/>
                  <a:gd name="connsiteY2" fmla="*/ 0 h 1725907"/>
                  <a:gd name="connsiteX3" fmla="*/ 7990149 w 7990149"/>
                  <a:gd name="connsiteY3" fmla="*/ 2491 h 1725907"/>
                  <a:gd name="connsiteX0" fmla="*/ 17789 w 8007938"/>
                  <a:gd name="connsiteY0" fmla="*/ 1725907 h 1725907"/>
                  <a:gd name="connsiteX1" fmla="*/ 0 w 8007938"/>
                  <a:gd name="connsiteY1" fmla="*/ 1515987 h 1725907"/>
                  <a:gd name="connsiteX2" fmla="*/ 6731691 w 8007938"/>
                  <a:gd name="connsiteY2" fmla="*/ 0 h 1725907"/>
                  <a:gd name="connsiteX3" fmla="*/ 8007938 w 8007938"/>
                  <a:gd name="connsiteY3" fmla="*/ 2491 h 1725907"/>
                  <a:gd name="connsiteX0" fmla="*/ 0 w 7990149"/>
                  <a:gd name="connsiteY0" fmla="*/ 1725907 h 1725907"/>
                  <a:gd name="connsiteX1" fmla="*/ 174341 w 7990149"/>
                  <a:gd name="connsiteY1" fmla="*/ 1576473 h 1725907"/>
                  <a:gd name="connsiteX2" fmla="*/ 6713902 w 7990149"/>
                  <a:gd name="connsiteY2" fmla="*/ 0 h 1725907"/>
                  <a:gd name="connsiteX3" fmla="*/ 7990149 w 7990149"/>
                  <a:gd name="connsiteY3" fmla="*/ 2491 h 1725907"/>
                  <a:gd name="connsiteX0" fmla="*/ 3558 w 7993707"/>
                  <a:gd name="connsiteY0" fmla="*/ 1725907 h 1725907"/>
                  <a:gd name="connsiteX1" fmla="*/ 0 w 7993707"/>
                  <a:gd name="connsiteY1" fmla="*/ 1515987 h 1725907"/>
                  <a:gd name="connsiteX2" fmla="*/ 6717460 w 7993707"/>
                  <a:gd name="connsiteY2" fmla="*/ 0 h 1725907"/>
                  <a:gd name="connsiteX3" fmla="*/ 7993707 w 7993707"/>
                  <a:gd name="connsiteY3" fmla="*/ 2491 h 1725907"/>
                  <a:gd name="connsiteX0" fmla="*/ 0 w 8107562"/>
                  <a:gd name="connsiteY0" fmla="*/ 1729464 h 1729464"/>
                  <a:gd name="connsiteX1" fmla="*/ 113855 w 8107562"/>
                  <a:gd name="connsiteY1" fmla="*/ 1515987 h 1729464"/>
                  <a:gd name="connsiteX2" fmla="*/ 6831315 w 8107562"/>
                  <a:gd name="connsiteY2" fmla="*/ 0 h 1729464"/>
                  <a:gd name="connsiteX3" fmla="*/ 8107562 w 8107562"/>
                  <a:gd name="connsiteY3" fmla="*/ 2491 h 1729464"/>
                  <a:gd name="connsiteX0" fmla="*/ 0 w 7997265"/>
                  <a:gd name="connsiteY0" fmla="*/ 1733022 h 1733022"/>
                  <a:gd name="connsiteX1" fmla="*/ 3558 w 7997265"/>
                  <a:gd name="connsiteY1" fmla="*/ 1515987 h 1733022"/>
                  <a:gd name="connsiteX2" fmla="*/ 6721018 w 7997265"/>
                  <a:gd name="connsiteY2" fmla="*/ 0 h 1733022"/>
                  <a:gd name="connsiteX3" fmla="*/ 7997265 w 7997265"/>
                  <a:gd name="connsiteY3" fmla="*/ 2491 h 1733022"/>
                  <a:gd name="connsiteX0" fmla="*/ 3558 w 8000823"/>
                  <a:gd name="connsiteY0" fmla="*/ 1733022 h 1733022"/>
                  <a:gd name="connsiteX1" fmla="*/ 0 w 8000823"/>
                  <a:gd name="connsiteY1" fmla="*/ 1725907 h 1733022"/>
                  <a:gd name="connsiteX2" fmla="*/ 7116 w 8000823"/>
                  <a:gd name="connsiteY2" fmla="*/ 1515987 h 1733022"/>
                  <a:gd name="connsiteX3" fmla="*/ 6724576 w 8000823"/>
                  <a:gd name="connsiteY3" fmla="*/ 0 h 1733022"/>
                  <a:gd name="connsiteX4" fmla="*/ 8000823 w 8000823"/>
                  <a:gd name="connsiteY4" fmla="*/ 2491 h 1733022"/>
                  <a:gd name="connsiteX0" fmla="*/ 0 w 7997265"/>
                  <a:gd name="connsiteY0" fmla="*/ 1733022 h 1761487"/>
                  <a:gd name="connsiteX1" fmla="*/ 1014023 w 7997265"/>
                  <a:gd name="connsiteY1" fmla="*/ 1761487 h 1761487"/>
                  <a:gd name="connsiteX2" fmla="*/ 3558 w 7997265"/>
                  <a:gd name="connsiteY2" fmla="*/ 1515987 h 1761487"/>
                  <a:gd name="connsiteX3" fmla="*/ 6721018 w 7997265"/>
                  <a:gd name="connsiteY3" fmla="*/ 0 h 1761487"/>
                  <a:gd name="connsiteX4" fmla="*/ 7997265 w 7997265"/>
                  <a:gd name="connsiteY4" fmla="*/ 2491 h 1761487"/>
                  <a:gd name="connsiteX0" fmla="*/ 2074301 w 7993707"/>
                  <a:gd name="connsiteY0" fmla="*/ 1640515 h 1761487"/>
                  <a:gd name="connsiteX1" fmla="*/ 1010465 w 7993707"/>
                  <a:gd name="connsiteY1" fmla="*/ 1761487 h 1761487"/>
                  <a:gd name="connsiteX2" fmla="*/ 0 w 7993707"/>
                  <a:gd name="connsiteY2" fmla="*/ 1515987 h 1761487"/>
                  <a:gd name="connsiteX3" fmla="*/ 6717460 w 7993707"/>
                  <a:gd name="connsiteY3" fmla="*/ 0 h 1761487"/>
                  <a:gd name="connsiteX4" fmla="*/ 7993707 w 7993707"/>
                  <a:gd name="connsiteY4" fmla="*/ 2491 h 1761487"/>
                  <a:gd name="connsiteX0" fmla="*/ 2074302 w 7993708"/>
                  <a:gd name="connsiteY0" fmla="*/ 1640515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6717461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6717461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7689918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7907632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7045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  <a:gd name="connsiteX0" fmla="*/ 4379036 w 7993708"/>
                  <a:gd name="connsiteY0" fmla="*/ 1727045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  <a:gd name="connsiteX0" fmla="*/ 4962407 w 7993708"/>
                  <a:gd name="connsiteY0" fmla="*/ 1729758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3708" h="1730604">
                    <a:moveTo>
                      <a:pt x="4962407" y="1729758"/>
                    </a:moveTo>
                    <a:lnTo>
                      <a:pt x="0" y="1730604"/>
                    </a:lnTo>
                    <a:cubicBezTo>
                      <a:pt x="0" y="1658259"/>
                      <a:pt x="1" y="1585913"/>
                      <a:pt x="1" y="1513568"/>
                    </a:cubicBezTo>
                    <a:lnTo>
                      <a:pt x="7919728" y="0"/>
                    </a:lnTo>
                    <a:lnTo>
                      <a:pt x="7993708" y="72"/>
                    </a:lnTo>
                  </a:path>
                </a:pathLst>
              </a:custGeom>
              <a:noFill/>
              <a:ln w="152400">
                <a:solidFill>
                  <a:srgbClr val="273D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>
                  <a:ln>
                    <a:noFill/>
                  </a:ln>
                  <a:solidFill>
                    <a:srgbClr val="273D7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25" name="Rechteck 6">
                <a:extLst>
                  <a:ext uri="{FF2B5EF4-FFF2-40B4-BE49-F238E27FC236}">
                    <a16:creationId xmlns:a16="http://schemas.microsoft.com/office/drawing/2014/main" id="{2AB329C8-EE2B-4CBC-A006-C1313C29895B}"/>
                  </a:ext>
                </a:extLst>
              </p:cNvPr>
              <p:cNvSpPr/>
              <p:nvPr/>
            </p:nvSpPr>
            <p:spPr>
              <a:xfrm flipH="1">
                <a:off x="9757815" y="2467809"/>
                <a:ext cx="8290122" cy="1730604"/>
              </a:xfrm>
              <a:custGeom>
                <a:avLst/>
                <a:gdLst>
                  <a:gd name="connsiteX0" fmla="*/ 0 w 1273756"/>
                  <a:gd name="connsiteY0" fmla="*/ 0 h 509080"/>
                  <a:gd name="connsiteX1" fmla="*/ 1273756 w 1273756"/>
                  <a:gd name="connsiteY1" fmla="*/ 0 h 509080"/>
                  <a:gd name="connsiteX2" fmla="*/ 1273756 w 1273756"/>
                  <a:gd name="connsiteY2" fmla="*/ 509080 h 509080"/>
                  <a:gd name="connsiteX3" fmla="*/ 0 w 1273756"/>
                  <a:gd name="connsiteY3" fmla="*/ 509080 h 509080"/>
                  <a:gd name="connsiteX4" fmla="*/ 0 w 1273756"/>
                  <a:gd name="connsiteY4" fmla="*/ 0 h 509080"/>
                  <a:gd name="connsiteX0" fmla="*/ 1273756 w 1365196"/>
                  <a:gd name="connsiteY0" fmla="*/ 0 h 509080"/>
                  <a:gd name="connsiteX1" fmla="*/ 1273756 w 1365196"/>
                  <a:gd name="connsiteY1" fmla="*/ 509080 h 509080"/>
                  <a:gd name="connsiteX2" fmla="*/ 0 w 1365196"/>
                  <a:gd name="connsiteY2" fmla="*/ 509080 h 509080"/>
                  <a:gd name="connsiteX3" fmla="*/ 0 w 1365196"/>
                  <a:gd name="connsiteY3" fmla="*/ 0 h 509080"/>
                  <a:gd name="connsiteX4" fmla="*/ 1365196 w 1365196"/>
                  <a:gd name="connsiteY4" fmla="*/ 91440 h 509080"/>
                  <a:gd name="connsiteX0" fmla="*/ 1273756 w 1273756"/>
                  <a:gd name="connsiteY0" fmla="*/ 157618 h 666698"/>
                  <a:gd name="connsiteX1" fmla="*/ 1273756 w 1273756"/>
                  <a:gd name="connsiteY1" fmla="*/ 666698 h 666698"/>
                  <a:gd name="connsiteX2" fmla="*/ 0 w 1273756"/>
                  <a:gd name="connsiteY2" fmla="*/ 666698 h 666698"/>
                  <a:gd name="connsiteX3" fmla="*/ 0 w 1273756"/>
                  <a:gd name="connsiteY3" fmla="*/ 157618 h 666698"/>
                  <a:gd name="connsiteX4" fmla="*/ 1069884 w 1273756"/>
                  <a:gd name="connsiteY4" fmla="*/ 0 h 666698"/>
                  <a:gd name="connsiteX0" fmla="*/ 2159692 w 2159692"/>
                  <a:gd name="connsiteY0" fmla="*/ 1093366 h 1093366"/>
                  <a:gd name="connsiteX1" fmla="*/ 1273756 w 2159692"/>
                  <a:gd name="connsiteY1" fmla="*/ 666698 h 1093366"/>
                  <a:gd name="connsiteX2" fmla="*/ 0 w 2159692"/>
                  <a:gd name="connsiteY2" fmla="*/ 666698 h 1093366"/>
                  <a:gd name="connsiteX3" fmla="*/ 0 w 2159692"/>
                  <a:gd name="connsiteY3" fmla="*/ 157618 h 1093366"/>
                  <a:gd name="connsiteX4" fmla="*/ 1069884 w 2159692"/>
                  <a:gd name="connsiteY4" fmla="*/ 0 h 1093366"/>
                  <a:gd name="connsiteX0" fmla="*/ 2159692 w 2159692"/>
                  <a:gd name="connsiteY0" fmla="*/ 935748 h 935748"/>
                  <a:gd name="connsiteX1" fmla="*/ 1273756 w 2159692"/>
                  <a:gd name="connsiteY1" fmla="*/ 509080 h 935748"/>
                  <a:gd name="connsiteX2" fmla="*/ 0 w 2159692"/>
                  <a:gd name="connsiteY2" fmla="*/ 509080 h 935748"/>
                  <a:gd name="connsiteX3" fmla="*/ 0 w 2159692"/>
                  <a:gd name="connsiteY3" fmla="*/ 0 h 935748"/>
                  <a:gd name="connsiteX4" fmla="*/ 1276247 w 2159692"/>
                  <a:gd name="connsiteY4" fmla="*/ 2491 h 935748"/>
                  <a:gd name="connsiteX0" fmla="*/ 1273756 w 1276247"/>
                  <a:gd name="connsiteY0" fmla="*/ 509080 h 509080"/>
                  <a:gd name="connsiteX1" fmla="*/ 0 w 1276247"/>
                  <a:gd name="connsiteY1" fmla="*/ 509080 h 509080"/>
                  <a:gd name="connsiteX2" fmla="*/ 0 w 1276247"/>
                  <a:gd name="connsiteY2" fmla="*/ 0 h 509080"/>
                  <a:gd name="connsiteX3" fmla="*/ 1276247 w 1276247"/>
                  <a:gd name="connsiteY3" fmla="*/ 2491 h 509080"/>
                  <a:gd name="connsiteX0" fmla="*/ 469653 w 1276247"/>
                  <a:gd name="connsiteY0" fmla="*/ 1686770 h 1686770"/>
                  <a:gd name="connsiteX1" fmla="*/ 0 w 1276247"/>
                  <a:gd name="connsiteY1" fmla="*/ 509080 h 1686770"/>
                  <a:gd name="connsiteX2" fmla="*/ 0 w 1276247"/>
                  <a:gd name="connsiteY2" fmla="*/ 0 h 1686770"/>
                  <a:gd name="connsiteX3" fmla="*/ 1276247 w 1276247"/>
                  <a:gd name="connsiteY3" fmla="*/ 2491 h 1686770"/>
                  <a:gd name="connsiteX0" fmla="*/ 469653 w 1276247"/>
                  <a:gd name="connsiteY0" fmla="*/ 1686770 h 1814857"/>
                  <a:gd name="connsiteX1" fmla="*/ 21348 w 1276247"/>
                  <a:gd name="connsiteY1" fmla="*/ 1814857 h 1814857"/>
                  <a:gd name="connsiteX2" fmla="*/ 0 w 1276247"/>
                  <a:gd name="connsiteY2" fmla="*/ 0 h 1814857"/>
                  <a:gd name="connsiteX3" fmla="*/ 1276247 w 1276247"/>
                  <a:gd name="connsiteY3" fmla="*/ 2491 h 1814857"/>
                  <a:gd name="connsiteX0" fmla="*/ 3212853 w 4019447"/>
                  <a:gd name="connsiteY0" fmla="*/ 1686770 h 1686770"/>
                  <a:gd name="connsiteX1" fmla="*/ 0 w 4019447"/>
                  <a:gd name="connsiteY1" fmla="*/ 1213559 h 1686770"/>
                  <a:gd name="connsiteX2" fmla="*/ 2743200 w 4019447"/>
                  <a:gd name="connsiteY2" fmla="*/ 0 h 1686770"/>
                  <a:gd name="connsiteX3" fmla="*/ 4019447 w 4019447"/>
                  <a:gd name="connsiteY3" fmla="*/ 2491 h 1686770"/>
                  <a:gd name="connsiteX0" fmla="*/ 3234201 w 4040795"/>
                  <a:gd name="connsiteY0" fmla="*/ 1686770 h 1686770"/>
                  <a:gd name="connsiteX1" fmla="*/ 0 w 4040795"/>
                  <a:gd name="connsiteY1" fmla="*/ 1683212 h 1686770"/>
                  <a:gd name="connsiteX2" fmla="*/ 2764548 w 4040795"/>
                  <a:gd name="connsiteY2" fmla="*/ 0 h 1686770"/>
                  <a:gd name="connsiteX3" fmla="*/ 4040795 w 4040795"/>
                  <a:gd name="connsiteY3" fmla="*/ 2491 h 1686770"/>
                  <a:gd name="connsiteX0" fmla="*/ 6582257 w 7388851"/>
                  <a:gd name="connsiteY0" fmla="*/ 1686770 h 1686770"/>
                  <a:gd name="connsiteX1" fmla="*/ 0 w 7388851"/>
                  <a:gd name="connsiteY1" fmla="*/ 1491081 h 1686770"/>
                  <a:gd name="connsiteX2" fmla="*/ 6112604 w 7388851"/>
                  <a:gd name="connsiteY2" fmla="*/ 0 h 1686770"/>
                  <a:gd name="connsiteX3" fmla="*/ 7388851 w 7388851"/>
                  <a:gd name="connsiteY3" fmla="*/ 2491 h 1686770"/>
                  <a:gd name="connsiteX0" fmla="*/ 7197787 w 8004381"/>
                  <a:gd name="connsiteY0" fmla="*/ 1686770 h 1686770"/>
                  <a:gd name="connsiteX1" fmla="*/ 0 w 8004381"/>
                  <a:gd name="connsiteY1" fmla="*/ 1512429 h 1686770"/>
                  <a:gd name="connsiteX2" fmla="*/ 6728134 w 8004381"/>
                  <a:gd name="connsiteY2" fmla="*/ 0 h 1686770"/>
                  <a:gd name="connsiteX3" fmla="*/ 8004381 w 8004381"/>
                  <a:gd name="connsiteY3" fmla="*/ 2491 h 1686770"/>
                  <a:gd name="connsiteX0" fmla="*/ 5461495 w 8004381"/>
                  <a:gd name="connsiteY0" fmla="*/ 1821973 h 1821973"/>
                  <a:gd name="connsiteX1" fmla="*/ 0 w 8004381"/>
                  <a:gd name="connsiteY1" fmla="*/ 1512429 h 1821973"/>
                  <a:gd name="connsiteX2" fmla="*/ 6728134 w 8004381"/>
                  <a:gd name="connsiteY2" fmla="*/ 0 h 1821973"/>
                  <a:gd name="connsiteX3" fmla="*/ 8004381 w 8004381"/>
                  <a:gd name="connsiteY3" fmla="*/ 2491 h 1821973"/>
                  <a:gd name="connsiteX0" fmla="*/ 3447680 w 8004381"/>
                  <a:gd name="connsiteY0" fmla="*/ 1864669 h 1864669"/>
                  <a:gd name="connsiteX1" fmla="*/ 0 w 8004381"/>
                  <a:gd name="connsiteY1" fmla="*/ 1512429 h 1864669"/>
                  <a:gd name="connsiteX2" fmla="*/ 6728134 w 8004381"/>
                  <a:gd name="connsiteY2" fmla="*/ 0 h 1864669"/>
                  <a:gd name="connsiteX3" fmla="*/ 8004381 w 8004381"/>
                  <a:gd name="connsiteY3" fmla="*/ 2491 h 1864669"/>
                  <a:gd name="connsiteX0" fmla="*/ 989118 w 8004381"/>
                  <a:gd name="connsiteY0" fmla="*/ 1811299 h 1811299"/>
                  <a:gd name="connsiteX1" fmla="*/ 0 w 8004381"/>
                  <a:gd name="connsiteY1" fmla="*/ 1512429 h 1811299"/>
                  <a:gd name="connsiteX2" fmla="*/ 6728134 w 8004381"/>
                  <a:gd name="connsiteY2" fmla="*/ 0 h 1811299"/>
                  <a:gd name="connsiteX3" fmla="*/ 8004381 w 8004381"/>
                  <a:gd name="connsiteY3" fmla="*/ 2491 h 1811299"/>
                  <a:gd name="connsiteX0" fmla="*/ 14232 w 8004381"/>
                  <a:gd name="connsiteY0" fmla="*/ 1725907 h 1725907"/>
                  <a:gd name="connsiteX1" fmla="*/ 0 w 8004381"/>
                  <a:gd name="connsiteY1" fmla="*/ 1512429 h 1725907"/>
                  <a:gd name="connsiteX2" fmla="*/ 6728134 w 8004381"/>
                  <a:gd name="connsiteY2" fmla="*/ 0 h 1725907"/>
                  <a:gd name="connsiteX3" fmla="*/ 8004381 w 8004381"/>
                  <a:gd name="connsiteY3" fmla="*/ 2491 h 1725907"/>
                  <a:gd name="connsiteX0" fmla="*/ 0 w 7990149"/>
                  <a:gd name="connsiteY0" fmla="*/ 1725907 h 1725907"/>
                  <a:gd name="connsiteX1" fmla="*/ 113856 w 7990149"/>
                  <a:gd name="connsiteY1" fmla="*/ 1597820 h 1725907"/>
                  <a:gd name="connsiteX2" fmla="*/ 6713902 w 7990149"/>
                  <a:gd name="connsiteY2" fmla="*/ 0 h 1725907"/>
                  <a:gd name="connsiteX3" fmla="*/ 7990149 w 7990149"/>
                  <a:gd name="connsiteY3" fmla="*/ 2491 h 1725907"/>
                  <a:gd name="connsiteX0" fmla="*/ 17789 w 8007938"/>
                  <a:gd name="connsiteY0" fmla="*/ 1725907 h 1725907"/>
                  <a:gd name="connsiteX1" fmla="*/ 0 w 8007938"/>
                  <a:gd name="connsiteY1" fmla="*/ 1515987 h 1725907"/>
                  <a:gd name="connsiteX2" fmla="*/ 6731691 w 8007938"/>
                  <a:gd name="connsiteY2" fmla="*/ 0 h 1725907"/>
                  <a:gd name="connsiteX3" fmla="*/ 8007938 w 8007938"/>
                  <a:gd name="connsiteY3" fmla="*/ 2491 h 1725907"/>
                  <a:gd name="connsiteX0" fmla="*/ 0 w 7990149"/>
                  <a:gd name="connsiteY0" fmla="*/ 1725907 h 1725907"/>
                  <a:gd name="connsiteX1" fmla="*/ 174341 w 7990149"/>
                  <a:gd name="connsiteY1" fmla="*/ 1576473 h 1725907"/>
                  <a:gd name="connsiteX2" fmla="*/ 6713902 w 7990149"/>
                  <a:gd name="connsiteY2" fmla="*/ 0 h 1725907"/>
                  <a:gd name="connsiteX3" fmla="*/ 7990149 w 7990149"/>
                  <a:gd name="connsiteY3" fmla="*/ 2491 h 1725907"/>
                  <a:gd name="connsiteX0" fmla="*/ 3558 w 7993707"/>
                  <a:gd name="connsiteY0" fmla="*/ 1725907 h 1725907"/>
                  <a:gd name="connsiteX1" fmla="*/ 0 w 7993707"/>
                  <a:gd name="connsiteY1" fmla="*/ 1515987 h 1725907"/>
                  <a:gd name="connsiteX2" fmla="*/ 6717460 w 7993707"/>
                  <a:gd name="connsiteY2" fmla="*/ 0 h 1725907"/>
                  <a:gd name="connsiteX3" fmla="*/ 7993707 w 7993707"/>
                  <a:gd name="connsiteY3" fmla="*/ 2491 h 1725907"/>
                  <a:gd name="connsiteX0" fmla="*/ 0 w 8107562"/>
                  <a:gd name="connsiteY0" fmla="*/ 1729464 h 1729464"/>
                  <a:gd name="connsiteX1" fmla="*/ 113855 w 8107562"/>
                  <a:gd name="connsiteY1" fmla="*/ 1515987 h 1729464"/>
                  <a:gd name="connsiteX2" fmla="*/ 6831315 w 8107562"/>
                  <a:gd name="connsiteY2" fmla="*/ 0 h 1729464"/>
                  <a:gd name="connsiteX3" fmla="*/ 8107562 w 8107562"/>
                  <a:gd name="connsiteY3" fmla="*/ 2491 h 1729464"/>
                  <a:gd name="connsiteX0" fmla="*/ 0 w 7997265"/>
                  <a:gd name="connsiteY0" fmla="*/ 1733022 h 1733022"/>
                  <a:gd name="connsiteX1" fmla="*/ 3558 w 7997265"/>
                  <a:gd name="connsiteY1" fmla="*/ 1515987 h 1733022"/>
                  <a:gd name="connsiteX2" fmla="*/ 6721018 w 7997265"/>
                  <a:gd name="connsiteY2" fmla="*/ 0 h 1733022"/>
                  <a:gd name="connsiteX3" fmla="*/ 7997265 w 7997265"/>
                  <a:gd name="connsiteY3" fmla="*/ 2491 h 1733022"/>
                  <a:gd name="connsiteX0" fmla="*/ 3558 w 8000823"/>
                  <a:gd name="connsiteY0" fmla="*/ 1733022 h 1733022"/>
                  <a:gd name="connsiteX1" fmla="*/ 0 w 8000823"/>
                  <a:gd name="connsiteY1" fmla="*/ 1725907 h 1733022"/>
                  <a:gd name="connsiteX2" fmla="*/ 7116 w 8000823"/>
                  <a:gd name="connsiteY2" fmla="*/ 1515987 h 1733022"/>
                  <a:gd name="connsiteX3" fmla="*/ 6724576 w 8000823"/>
                  <a:gd name="connsiteY3" fmla="*/ 0 h 1733022"/>
                  <a:gd name="connsiteX4" fmla="*/ 8000823 w 8000823"/>
                  <a:gd name="connsiteY4" fmla="*/ 2491 h 1733022"/>
                  <a:gd name="connsiteX0" fmla="*/ 0 w 7997265"/>
                  <a:gd name="connsiteY0" fmla="*/ 1733022 h 1761487"/>
                  <a:gd name="connsiteX1" fmla="*/ 1014023 w 7997265"/>
                  <a:gd name="connsiteY1" fmla="*/ 1761487 h 1761487"/>
                  <a:gd name="connsiteX2" fmla="*/ 3558 w 7997265"/>
                  <a:gd name="connsiteY2" fmla="*/ 1515987 h 1761487"/>
                  <a:gd name="connsiteX3" fmla="*/ 6721018 w 7997265"/>
                  <a:gd name="connsiteY3" fmla="*/ 0 h 1761487"/>
                  <a:gd name="connsiteX4" fmla="*/ 7997265 w 7997265"/>
                  <a:gd name="connsiteY4" fmla="*/ 2491 h 1761487"/>
                  <a:gd name="connsiteX0" fmla="*/ 2074301 w 7993707"/>
                  <a:gd name="connsiteY0" fmla="*/ 1640515 h 1761487"/>
                  <a:gd name="connsiteX1" fmla="*/ 1010465 w 7993707"/>
                  <a:gd name="connsiteY1" fmla="*/ 1761487 h 1761487"/>
                  <a:gd name="connsiteX2" fmla="*/ 0 w 7993707"/>
                  <a:gd name="connsiteY2" fmla="*/ 1515987 h 1761487"/>
                  <a:gd name="connsiteX3" fmla="*/ 6717460 w 7993707"/>
                  <a:gd name="connsiteY3" fmla="*/ 0 h 1761487"/>
                  <a:gd name="connsiteX4" fmla="*/ 7993707 w 7993707"/>
                  <a:gd name="connsiteY4" fmla="*/ 2491 h 1761487"/>
                  <a:gd name="connsiteX0" fmla="*/ 2074302 w 7993708"/>
                  <a:gd name="connsiteY0" fmla="*/ 1640515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6717461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6717461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7689918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9464 h 1733023"/>
                  <a:gd name="connsiteX1" fmla="*/ 0 w 7993708"/>
                  <a:gd name="connsiteY1" fmla="*/ 1733023 h 1733023"/>
                  <a:gd name="connsiteX2" fmla="*/ 1 w 7993708"/>
                  <a:gd name="connsiteY2" fmla="*/ 1515987 h 1733023"/>
                  <a:gd name="connsiteX3" fmla="*/ 7907632 w 7993708"/>
                  <a:gd name="connsiteY3" fmla="*/ 0 h 1733023"/>
                  <a:gd name="connsiteX4" fmla="*/ 7993708 w 7993708"/>
                  <a:gd name="connsiteY4" fmla="*/ 2491 h 1733023"/>
                  <a:gd name="connsiteX0" fmla="*/ 2170367 w 7993708"/>
                  <a:gd name="connsiteY0" fmla="*/ 1727045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  <a:gd name="connsiteX0" fmla="*/ 4379036 w 7993708"/>
                  <a:gd name="connsiteY0" fmla="*/ 1727045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  <a:gd name="connsiteX0" fmla="*/ 4962407 w 7993708"/>
                  <a:gd name="connsiteY0" fmla="*/ 1729758 h 1730604"/>
                  <a:gd name="connsiteX1" fmla="*/ 0 w 7993708"/>
                  <a:gd name="connsiteY1" fmla="*/ 1730604 h 1730604"/>
                  <a:gd name="connsiteX2" fmla="*/ 1 w 7993708"/>
                  <a:gd name="connsiteY2" fmla="*/ 1513568 h 1730604"/>
                  <a:gd name="connsiteX3" fmla="*/ 7919728 w 7993708"/>
                  <a:gd name="connsiteY3" fmla="*/ 0 h 1730604"/>
                  <a:gd name="connsiteX4" fmla="*/ 7993708 w 7993708"/>
                  <a:gd name="connsiteY4" fmla="*/ 72 h 1730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3708" h="1730604">
                    <a:moveTo>
                      <a:pt x="4962407" y="1729758"/>
                    </a:moveTo>
                    <a:lnTo>
                      <a:pt x="0" y="1730604"/>
                    </a:lnTo>
                    <a:cubicBezTo>
                      <a:pt x="0" y="1658259"/>
                      <a:pt x="1" y="1585913"/>
                      <a:pt x="1" y="1513568"/>
                    </a:cubicBezTo>
                    <a:lnTo>
                      <a:pt x="7919728" y="0"/>
                    </a:lnTo>
                    <a:lnTo>
                      <a:pt x="7993708" y="72"/>
                    </a:lnTo>
                  </a:path>
                </a:pathLst>
              </a:custGeom>
              <a:noFill/>
              <a:ln w="152400">
                <a:solidFill>
                  <a:srgbClr val="273D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>
                  <a:ln>
                    <a:noFill/>
                  </a:ln>
                  <a:solidFill>
                    <a:srgbClr val="273D7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0314B8CB-6580-485E-831E-05CE0C5B17F2}"/>
                </a:ext>
              </a:extLst>
            </p:cNvPr>
            <p:cNvSpPr/>
            <p:nvPr/>
          </p:nvSpPr>
          <p:spPr>
            <a:xfrm>
              <a:off x="8791459" y="3936740"/>
              <a:ext cx="464203" cy="624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24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accel="50286" fill="hold" nodeType="withEffect" p14:presetBounceEnd="5028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286">
                                          <p:cBhvr additive="base">
                                            <p:cTn id="87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286">
                                          <p:cBhvr additive="base">
                                            <p:cTn id="8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30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accel="5028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30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8498FBC-E853-4E38-BBE3-4AE9828D2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55" b="8622"/>
          <a:stretch/>
        </p:blipFill>
        <p:spPr>
          <a:xfrm>
            <a:off x="5387625" y="161733"/>
            <a:ext cx="17110135" cy="13389669"/>
          </a:xfrm>
          <a:prstGeom prst="rect">
            <a:avLst/>
          </a:prstGeom>
        </p:spPr>
      </p:pic>
      <p:sp>
        <p:nvSpPr>
          <p:cNvPr id="52" name="Titel 1">
            <a:extLst>
              <a:ext uri="{FF2B5EF4-FFF2-40B4-BE49-F238E27FC236}">
                <a16:creationId xmlns:a16="http://schemas.microsoft.com/office/drawing/2014/main" id="{B3787391-83B5-C942-9A30-0CE272F92DBE}"/>
              </a:ext>
            </a:extLst>
          </p:cNvPr>
          <p:cNvSpPr txBox="1">
            <a:spLocks/>
          </p:cNvSpPr>
          <p:nvPr/>
        </p:nvSpPr>
        <p:spPr>
          <a:xfrm>
            <a:off x="1054097" y="1193800"/>
            <a:ext cx="22275800" cy="20150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6400"/>
          </a:p>
        </p:txBody>
      </p:sp>
      <p:sp>
        <p:nvSpPr>
          <p:cNvPr id="53" name="Datumsplatzhalter 2">
            <a:extLst>
              <a:ext uri="{FF2B5EF4-FFF2-40B4-BE49-F238E27FC236}">
                <a16:creationId xmlns:a16="http://schemas.microsoft.com/office/drawing/2014/main" id="{5527E06A-A7EB-4F40-B8B7-7612A27FC04C}"/>
              </a:ext>
            </a:extLst>
          </p:cNvPr>
          <p:cNvSpPr txBox="1">
            <a:spLocks/>
          </p:cNvSpPr>
          <p:nvPr/>
        </p:nvSpPr>
        <p:spPr>
          <a:xfrm>
            <a:off x="1536700" y="12712703"/>
            <a:ext cx="1158376" cy="2920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l" defTabSz="685800" rtl="0" eaLnBrk="1" latinLnBrk="0" hangingPunct="1">
              <a:defRPr sz="8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133"/>
          </a:p>
        </p:txBody>
      </p:sp>
      <p:sp>
        <p:nvSpPr>
          <p:cNvPr id="75" name="Titel 1">
            <a:extLst>
              <a:ext uri="{FF2B5EF4-FFF2-40B4-BE49-F238E27FC236}">
                <a16:creationId xmlns:a16="http://schemas.microsoft.com/office/drawing/2014/main" id="{A2A2CB60-19F0-4C44-98C3-3F96A902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Starker Fokus</a:t>
            </a:r>
            <a:br>
              <a:rPr lang="de-DE"/>
            </a:br>
            <a:r>
              <a:rPr lang="de-DE"/>
              <a:t>auf die Heimmärkte</a:t>
            </a:r>
            <a:br>
              <a:rPr lang="de-DE"/>
            </a:br>
            <a:endParaRPr lang="de-AT"/>
          </a:p>
        </p:txBody>
      </p:sp>
      <p:sp>
        <p:nvSpPr>
          <p:cNvPr id="74" name="Fußzeilenplatzhalter 1">
            <a:extLst>
              <a:ext uri="{FF2B5EF4-FFF2-40B4-BE49-F238E27FC236}">
                <a16:creationId xmlns:a16="http://schemas.microsoft.com/office/drawing/2014/main" id="{DDAA20D0-7600-4881-9F37-D8BAE9980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8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343481-8EFB-4A66-AAED-FC1924317827}"/>
              </a:ext>
            </a:extLst>
          </p:cNvPr>
          <p:cNvGrpSpPr/>
          <p:nvPr/>
        </p:nvGrpSpPr>
        <p:grpSpPr>
          <a:xfrm>
            <a:off x="1511007" y="2994274"/>
            <a:ext cx="5818518" cy="9241079"/>
            <a:chOff x="1511007" y="2994274"/>
            <a:chExt cx="5818518" cy="9241079"/>
          </a:xfrm>
        </p:grpSpPr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FDE5C6E0-16A2-4DB5-980C-5FAAF35C064B}"/>
                </a:ext>
              </a:extLst>
            </p:cNvPr>
            <p:cNvSpPr/>
            <p:nvPr/>
          </p:nvSpPr>
          <p:spPr>
            <a:xfrm>
              <a:off x="1929370" y="10508479"/>
              <a:ext cx="4299980" cy="1094017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900000" lvl="1" indent="0" defTabSz="1688208" fontAlgn="base">
                <a:lnSpc>
                  <a:spcPct val="300000"/>
                </a:lnSpc>
                <a:spcBef>
                  <a:spcPts val="738"/>
                </a:spcBef>
                <a:spcAft>
                  <a:spcPct val="0"/>
                </a:spcAft>
                <a:buClr>
                  <a:srgbClr val="5496B8"/>
                </a:buClr>
                <a:buSzPct val="80000"/>
                <a:buNone/>
                <a:defRPr/>
              </a:pPr>
              <a:r>
                <a:rPr lang="de-DE" sz="3200" b="1">
                  <a:solidFill>
                    <a:srgbClr val="143E6F"/>
                  </a:solidFill>
                  <a:ea typeface="Verdana" pitchFamily="34" charset="0"/>
                  <a:cs typeface="Verdana" pitchFamily="34" charset="0"/>
                </a:rPr>
                <a:t>Projektmärkte</a:t>
              </a:r>
            </a:p>
            <a:p>
              <a:pPr marL="900000" lvl="1" indent="0" defTabSz="1688208" fontAlgn="base">
                <a:lnSpc>
                  <a:spcPct val="95000"/>
                </a:lnSpc>
                <a:spcBef>
                  <a:spcPts val="738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None/>
                <a:defRPr/>
              </a:pPr>
              <a:endParaRPr lang="de-DE" sz="2800">
                <a:solidFill>
                  <a:srgbClr val="143E6F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5657B893-DA2F-4F8B-A141-13FE8BE1143F}"/>
                </a:ext>
              </a:extLst>
            </p:cNvPr>
            <p:cNvSpPr/>
            <p:nvPr/>
          </p:nvSpPr>
          <p:spPr>
            <a:xfrm>
              <a:off x="1918902" y="4093628"/>
              <a:ext cx="4310448" cy="1015946"/>
            </a:xfrm>
            <a:prstGeom prst="rect">
              <a:avLst/>
            </a:prstGeom>
            <a:solidFill>
              <a:srgbClr val="143E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900000" lvl="1" indent="0" defTabSz="1688208" fontAlgn="base">
                <a:lnSpc>
                  <a:spcPct val="95000"/>
                </a:lnSpc>
                <a:spcBef>
                  <a:spcPts val="738"/>
                </a:spcBef>
                <a:spcAft>
                  <a:spcPct val="0"/>
                </a:spcAft>
                <a:buClr>
                  <a:srgbClr val="5496B8"/>
                </a:buClr>
                <a:buSzPct val="80000"/>
                <a:buNone/>
                <a:defRPr/>
              </a:pPr>
              <a:r>
                <a:rPr lang="de-DE" sz="3200" b="1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Heimmärkte:</a:t>
              </a:r>
              <a:r>
                <a:rPr lang="de-DE" sz="280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 </a:t>
              </a:r>
            </a:p>
          </p:txBody>
        </p:sp>
        <p:sp>
          <p:nvSpPr>
            <p:cNvPr id="88" name="Oval 12">
              <a:extLst>
                <a:ext uri="{FF2B5EF4-FFF2-40B4-BE49-F238E27FC236}">
                  <a16:creationId xmlns:a16="http://schemas.microsoft.com/office/drawing/2014/main" id="{531C64FC-B188-4F0E-A0CE-2B9F26DA38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007" y="3619111"/>
              <a:ext cx="1152000" cy="1152000"/>
            </a:xfrm>
            <a:prstGeom prst="ellipse">
              <a:avLst/>
            </a:prstGeom>
            <a:solidFill>
              <a:srgbClr val="143E6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2954" b="1">
                  <a:solidFill>
                    <a:schemeClr val="bg1"/>
                  </a:solidFill>
                </a:rPr>
                <a:t>94 %</a:t>
              </a:r>
              <a:endParaRPr lang="en-US" sz="2954" b="1">
                <a:solidFill>
                  <a:schemeClr val="bg1"/>
                </a:solidFill>
              </a:endParaRPr>
            </a:p>
          </p:txBody>
        </p:sp>
        <p:sp>
          <p:nvSpPr>
            <p:cNvPr id="91" name="Oval 18">
              <a:extLst>
                <a:ext uri="{FF2B5EF4-FFF2-40B4-BE49-F238E27FC236}">
                  <a16:creationId xmlns:a16="http://schemas.microsoft.com/office/drawing/2014/main" id="{A4FF778B-8CC1-4977-9DF1-A44D7A9FE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1703" y="10044570"/>
              <a:ext cx="1152000" cy="1152000"/>
            </a:xfrm>
            <a:prstGeom prst="ellipse">
              <a:avLst/>
            </a:prstGeom>
            <a:solidFill>
              <a:srgbClr val="FFED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2954" b="1">
                  <a:solidFill>
                    <a:srgbClr val="143E6F"/>
                  </a:solidFill>
                </a:rPr>
                <a:t>6 %</a:t>
              </a:r>
              <a:endParaRPr lang="en-US" sz="2954" b="1">
                <a:solidFill>
                  <a:srgbClr val="143E6F"/>
                </a:solidFill>
              </a:endParaRPr>
            </a:p>
          </p:txBody>
        </p:sp>
        <p:sp>
          <p:nvSpPr>
            <p:cNvPr id="93" name="Textplatzhalter 2">
              <a:extLst>
                <a:ext uri="{FF2B5EF4-FFF2-40B4-BE49-F238E27FC236}">
                  <a16:creationId xmlns:a16="http://schemas.microsoft.com/office/drawing/2014/main" id="{EEA8D81A-FF5F-4CF0-80A3-B86F91A72A7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643253" y="2994274"/>
              <a:ext cx="3344263" cy="465295"/>
            </a:xfrm>
            <a:prstGeom prst="round2DiagRect">
              <a:avLst>
                <a:gd name="adj1" fmla="val 25738"/>
                <a:gd name="adj2" fmla="val 0"/>
              </a:avLst>
            </a:prstGeom>
            <a:noFill/>
            <a:ln w="19050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marL="234029" indent="-234029" algn="l" defTabSz="557281" rtl="0" eaLnBrk="1" latinLnBrk="0" hangingPunct="1">
                <a:lnSpc>
                  <a:spcPct val="90000"/>
                </a:lnSpc>
                <a:spcBef>
                  <a:spcPts val="609"/>
                </a:spcBef>
                <a:buFont typeface="Arial" panose="020B0604020202020204" pitchFamily="34" charset="0"/>
                <a:buChar char="•"/>
                <a:defRPr sz="1706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68058" indent="-219402" algn="l" defTabSz="557281" rtl="0" eaLnBrk="1" latinLnBrk="0" hangingPunct="1">
                <a:lnSpc>
                  <a:spcPct val="90000"/>
                </a:lnSpc>
                <a:spcBef>
                  <a:spcPts val="813"/>
                </a:spcBef>
                <a:buFont typeface="Arial" panose="020B0604020202020204" pitchFamily="34" charset="0"/>
                <a:buChar char="•"/>
                <a:defRPr sz="1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72833" indent="-190148" algn="l" defTabSz="557281" rtl="0" eaLnBrk="1" latinLnBrk="0" hangingPunct="1">
                <a:lnSpc>
                  <a:spcPct val="90000"/>
                </a:lnSpc>
                <a:spcBef>
                  <a:spcPts val="731"/>
                </a:spcBef>
                <a:buFont typeface="Arial" panose="020B0604020202020204" pitchFamily="34" charset="0"/>
                <a:buChar char="•"/>
                <a:defRPr sz="1219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862981" indent="-160895" algn="l" defTabSz="557281" rtl="0" eaLnBrk="1" latinLnBrk="0" hangingPunct="1">
                <a:lnSpc>
                  <a:spcPct val="90000"/>
                </a:lnSpc>
                <a:spcBef>
                  <a:spcPts val="609"/>
                </a:spcBef>
                <a:buFont typeface="Arial" panose="020B0604020202020204" pitchFamily="34" charset="0"/>
                <a:buChar char="•"/>
                <a:defRPr sz="1138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048742" indent="-185760" algn="l" defTabSz="557281" rtl="0" eaLnBrk="1" latinLnBrk="0" hangingPunct="1">
                <a:lnSpc>
                  <a:spcPct val="90000"/>
                </a:lnSpc>
                <a:spcBef>
                  <a:spcPts val="731"/>
                </a:spcBef>
                <a:buFont typeface="Arial" panose="020B0604020202020204" pitchFamily="34" charset="0"/>
                <a:buChar char="•"/>
                <a:defRPr sz="1138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32523" indent="-139320" algn="l" defTabSz="557281" rtl="0" eaLnBrk="1" latinLnBrk="0" hangingPunct="1">
                <a:lnSpc>
                  <a:spcPct val="90000"/>
                </a:lnSpc>
                <a:spcBef>
                  <a:spcPts val="305"/>
                </a:spcBef>
                <a:buFont typeface="Arial" panose="020B0604020202020204" pitchFamily="34" charset="0"/>
                <a:buChar char="•"/>
                <a:defRPr sz="10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11164" indent="-139320" algn="l" defTabSz="557281" rtl="0" eaLnBrk="1" latinLnBrk="0" hangingPunct="1">
                <a:lnSpc>
                  <a:spcPct val="90000"/>
                </a:lnSpc>
                <a:spcBef>
                  <a:spcPts val="305"/>
                </a:spcBef>
                <a:buFont typeface="Arial" panose="020B0604020202020204" pitchFamily="34" charset="0"/>
                <a:buChar char="•"/>
                <a:defRPr sz="10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89804" indent="-139320" algn="l" defTabSz="557281" rtl="0" eaLnBrk="1" latinLnBrk="0" hangingPunct="1">
                <a:lnSpc>
                  <a:spcPct val="90000"/>
                </a:lnSpc>
                <a:spcBef>
                  <a:spcPts val="305"/>
                </a:spcBef>
                <a:buFont typeface="Arial" panose="020B0604020202020204" pitchFamily="34" charset="0"/>
                <a:buChar char="•"/>
                <a:defRPr sz="10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68445" indent="-139320" algn="l" defTabSz="557281" rtl="0" eaLnBrk="1" latinLnBrk="0" hangingPunct="1">
                <a:lnSpc>
                  <a:spcPct val="90000"/>
                </a:lnSpc>
                <a:spcBef>
                  <a:spcPts val="305"/>
                </a:spcBef>
                <a:buFont typeface="Arial" panose="020B0604020202020204" pitchFamily="34" charset="0"/>
                <a:buChar char="•"/>
                <a:defRPr sz="109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688208" fontAlgn="base">
                <a:lnSpc>
                  <a:spcPct val="95000"/>
                </a:lnSpc>
                <a:spcBef>
                  <a:spcPts val="738"/>
                </a:spcBef>
                <a:spcAft>
                  <a:spcPct val="0"/>
                </a:spcAft>
                <a:buClr>
                  <a:srgbClr val="5496B8"/>
                </a:buClr>
                <a:buSzPct val="80000"/>
                <a:buNone/>
                <a:defRPr/>
              </a:pPr>
              <a:r>
                <a:rPr lang="de-DE" sz="2400" b="1" i="1" dirty="0">
                  <a:solidFill>
                    <a:schemeClr val="accent1"/>
                  </a:solidFill>
                  <a:ea typeface="Verdana" pitchFamily="34" charset="0"/>
                  <a:cs typeface="Verdana" pitchFamily="34" charset="0"/>
                </a:rPr>
                <a:t>Leistungsanteil</a:t>
              </a:r>
              <a:r>
                <a:rPr lang="de-DE" sz="2400" b="1" i="1" baseline="30000" dirty="0">
                  <a:solidFill>
                    <a:schemeClr val="accent1"/>
                  </a:solidFill>
                  <a:ea typeface="Verdana" pitchFamily="34" charset="0"/>
                  <a:cs typeface="Verdana" pitchFamily="34" charset="0"/>
                </a:rPr>
                <a:t>1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25B6E367-96F4-4055-89A4-C4810D6DE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8902" y="5049012"/>
              <a:ext cx="28814" cy="4752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 descr="Flaggen und Wappen der Länder Österreichs – Wikipedia">
              <a:extLst>
                <a:ext uri="{FF2B5EF4-FFF2-40B4-BE49-F238E27FC236}">
                  <a16:creationId xmlns:a16="http://schemas.microsoft.com/office/drawing/2014/main" id="{376E4B2F-7945-45A4-9288-9EA63852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007" y="5346740"/>
              <a:ext cx="840114" cy="559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0B75841F-2836-41C1-A81D-AA44CDFBDDEC}"/>
                </a:ext>
              </a:extLst>
            </p:cNvPr>
            <p:cNvSpPr txBox="1"/>
            <p:nvPr/>
          </p:nvSpPr>
          <p:spPr>
            <a:xfrm>
              <a:off x="3964102" y="5460511"/>
              <a:ext cx="881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/>
                <a:t>44 %</a:t>
              </a:r>
            </a:p>
          </p:txBody>
        </p:sp>
        <p:pic>
          <p:nvPicPr>
            <p:cNvPr id="3080" name="Picture 8" descr="sticker-store24.com | Flagge| Polen (gleiche Größe)">
              <a:extLst>
                <a:ext uri="{FF2B5EF4-FFF2-40B4-BE49-F238E27FC236}">
                  <a16:creationId xmlns:a16="http://schemas.microsoft.com/office/drawing/2014/main" id="{52A96A57-83F6-4C95-998A-E713E862B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007" y="6871502"/>
              <a:ext cx="840114" cy="566231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5B88606-B6E5-4630-87A5-F9203B09DCB2}"/>
                </a:ext>
              </a:extLst>
            </p:cNvPr>
            <p:cNvSpPr txBox="1"/>
            <p:nvPr/>
          </p:nvSpPr>
          <p:spPr>
            <a:xfrm>
              <a:off x="3974649" y="6233462"/>
              <a:ext cx="1295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/>
                <a:t>26 %</a:t>
              </a:r>
            </a:p>
          </p:txBody>
        </p:sp>
        <p:pic>
          <p:nvPicPr>
            <p:cNvPr id="3084" name="Picture 12" descr="Flagge Deutschlands – Wikipedia">
              <a:extLst>
                <a:ext uri="{FF2B5EF4-FFF2-40B4-BE49-F238E27FC236}">
                  <a16:creationId xmlns:a16="http://schemas.microsoft.com/office/drawing/2014/main" id="{C4133311-FFE5-4C19-AC7E-A14472A7C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637" y="6144279"/>
              <a:ext cx="872035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692907D-8EFA-4D00-921C-CDEE7ADCC1D1}"/>
                </a:ext>
              </a:extLst>
            </p:cNvPr>
            <p:cNvSpPr txBox="1"/>
            <p:nvPr/>
          </p:nvSpPr>
          <p:spPr>
            <a:xfrm>
              <a:off x="4001664" y="7006502"/>
              <a:ext cx="1295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/>
                <a:t>11 %</a:t>
              </a:r>
            </a:p>
          </p:txBody>
        </p:sp>
        <p:pic>
          <p:nvPicPr>
            <p:cNvPr id="3086" name="Picture 14" descr="Fahne und Wappen der Schweiz – Wikipedia">
              <a:extLst>
                <a:ext uri="{FF2B5EF4-FFF2-40B4-BE49-F238E27FC236}">
                  <a16:creationId xmlns:a16="http://schemas.microsoft.com/office/drawing/2014/main" id="{B2DE1FC0-D9B9-43C0-AD14-BFBE92DBE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779" y="8433895"/>
              <a:ext cx="618569" cy="618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A0CB5A3-1511-46C1-AC7A-51ABF891D395}"/>
                </a:ext>
              </a:extLst>
            </p:cNvPr>
            <p:cNvSpPr txBox="1"/>
            <p:nvPr/>
          </p:nvSpPr>
          <p:spPr>
            <a:xfrm>
              <a:off x="4157502" y="8627494"/>
              <a:ext cx="1295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/>
                <a:t>4 %</a:t>
              </a:r>
            </a:p>
          </p:txBody>
        </p:sp>
        <p:pic>
          <p:nvPicPr>
            <p:cNvPr id="3088" name="Picture 16" descr="Flagge Tschechiens – Wikipedia">
              <a:extLst>
                <a:ext uri="{FF2B5EF4-FFF2-40B4-BE49-F238E27FC236}">
                  <a16:creationId xmlns:a16="http://schemas.microsoft.com/office/drawing/2014/main" id="{C92F40EC-A290-43E8-87F7-BFC6EC883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779" y="7655848"/>
              <a:ext cx="872035" cy="58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Flagge der Slowakei – Wikipedia">
              <a:extLst>
                <a:ext uri="{FF2B5EF4-FFF2-40B4-BE49-F238E27FC236}">
                  <a16:creationId xmlns:a16="http://schemas.microsoft.com/office/drawing/2014/main" id="{22164231-4739-4F1D-A44F-1A78A933A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392" y="7636545"/>
              <a:ext cx="897981" cy="59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 descr="Flagge Rumäniens – Wikipedia">
              <a:extLst>
                <a:ext uri="{FF2B5EF4-FFF2-40B4-BE49-F238E27FC236}">
                  <a16:creationId xmlns:a16="http://schemas.microsoft.com/office/drawing/2014/main" id="{B994958B-1673-4DC8-963D-1496E8D0A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184" y="9208712"/>
              <a:ext cx="862937" cy="57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DC57A786-9183-4C08-B401-AD36032CB5AB}"/>
                </a:ext>
              </a:extLst>
            </p:cNvPr>
            <p:cNvSpPr txBox="1"/>
            <p:nvPr/>
          </p:nvSpPr>
          <p:spPr>
            <a:xfrm>
              <a:off x="4200589" y="7777281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/>
                <a:t>7 %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7A78F9F-E3F7-4759-BCBA-20AEF0CFFCAE}"/>
                </a:ext>
              </a:extLst>
            </p:cNvPr>
            <p:cNvSpPr txBox="1"/>
            <p:nvPr/>
          </p:nvSpPr>
          <p:spPr>
            <a:xfrm>
              <a:off x="4145374" y="9367706"/>
              <a:ext cx="1295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/>
                <a:t>2 %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4868ADE9-32ED-475E-BE2C-3D60AEB055F7}"/>
                </a:ext>
              </a:extLst>
            </p:cNvPr>
            <p:cNvCxnSpPr>
              <a:cxnSpLocks/>
            </p:cNvCxnSpPr>
            <p:nvPr/>
          </p:nvCxnSpPr>
          <p:spPr>
            <a:xfrm>
              <a:off x="1938114" y="5905798"/>
              <a:ext cx="282027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F6DE362-A196-49F9-85C4-12F5E496549B}"/>
                </a:ext>
              </a:extLst>
            </p:cNvPr>
            <p:cNvCxnSpPr>
              <a:cxnSpLocks/>
            </p:cNvCxnSpPr>
            <p:nvPr/>
          </p:nvCxnSpPr>
          <p:spPr>
            <a:xfrm>
              <a:off x="1918902" y="6667500"/>
              <a:ext cx="283949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76263DD7-E9AB-4620-9138-42320EDD39BB}"/>
                </a:ext>
              </a:extLst>
            </p:cNvPr>
            <p:cNvCxnSpPr>
              <a:cxnSpLocks/>
            </p:cNvCxnSpPr>
            <p:nvPr/>
          </p:nvCxnSpPr>
          <p:spPr>
            <a:xfrm>
              <a:off x="1918902" y="7437733"/>
              <a:ext cx="283949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4CEF12DA-F428-409F-AE7E-73D3FDC9956F}"/>
                </a:ext>
              </a:extLst>
            </p:cNvPr>
            <p:cNvCxnSpPr/>
            <p:nvPr/>
          </p:nvCxnSpPr>
          <p:spPr>
            <a:xfrm>
              <a:off x="1918902" y="8234111"/>
              <a:ext cx="2880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39593496-8D52-42AB-A14A-712371BE3486}"/>
                </a:ext>
              </a:extLst>
            </p:cNvPr>
            <p:cNvCxnSpPr>
              <a:cxnSpLocks/>
            </p:cNvCxnSpPr>
            <p:nvPr/>
          </p:nvCxnSpPr>
          <p:spPr>
            <a:xfrm>
              <a:off x="1918902" y="9052464"/>
              <a:ext cx="283949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E943C34B-89E5-492F-BE20-098E8FE46837}"/>
                </a:ext>
              </a:extLst>
            </p:cNvPr>
            <p:cNvCxnSpPr>
              <a:cxnSpLocks/>
            </p:cNvCxnSpPr>
            <p:nvPr/>
          </p:nvCxnSpPr>
          <p:spPr>
            <a:xfrm>
              <a:off x="1918902" y="9793591"/>
              <a:ext cx="283949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F165F75-0598-477A-8D16-D5F119C9B6BD}"/>
                </a:ext>
              </a:extLst>
            </p:cNvPr>
            <p:cNvSpPr/>
            <p:nvPr/>
          </p:nvSpPr>
          <p:spPr>
            <a:xfrm>
              <a:off x="1868928" y="11866021"/>
              <a:ext cx="5460597" cy="369332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sz="1800" baseline="30000" dirty="0">
                  <a:latin typeface="Trebuchet MS"/>
                </a:rPr>
                <a:t>1</a:t>
              </a:r>
              <a:r>
                <a:rPr lang="en-US" sz="1800" dirty="0">
                  <a:latin typeface="Trebuchet MS"/>
                </a:rPr>
                <a:t> </a:t>
              </a:r>
              <a:r>
                <a:rPr lang="en-US" sz="1800" dirty="0" err="1">
                  <a:latin typeface="Trebuchet MS"/>
                </a:rPr>
                <a:t>Anteil</a:t>
              </a:r>
              <a:r>
                <a:rPr lang="en-US" sz="1800" dirty="0">
                  <a:latin typeface="Trebuchet MS"/>
                </a:rPr>
                <a:t> an der </a:t>
              </a:r>
              <a:r>
                <a:rPr lang="en-US" sz="1800" dirty="0" err="1">
                  <a:latin typeface="Trebuchet MS"/>
                </a:rPr>
                <a:t>Produktionsleistung</a:t>
              </a:r>
              <a:r>
                <a:rPr lang="en-US" sz="1800" dirty="0">
                  <a:latin typeface="Trebuchet MS"/>
                </a:rPr>
                <a:t> </a:t>
              </a:r>
              <a:r>
                <a:rPr lang="en-US" sz="1800" dirty="0" err="1">
                  <a:latin typeface="Trebuchet MS"/>
                </a:rPr>
                <a:t>zum</a:t>
              </a:r>
              <a:r>
                <a:rPr lang="en-US" sz="1800" dirty="0">
                  <a:latin typeface="Trebuchet MS"/>
                </a:rPr>
                <a:t> 31.12.2019</a:t>
              </a:r>
              <a:endParaRPr lang="en-US" sz="1800" dirty="0"/>
            </a:p>
          </p:txBody>
        </p:sp>
      </p:grpSp>
      <p:pic>
        <p:nvPicPr>
          <p:cNvPr id="37" name="Grafik 8">
            <a:extLst>
              <a:ext uri="{FF2B5EF4-FFF2-40B4-BE49-F238E27FC236}">
                <a16:creationId xmlns:a16="http://schemas.microsoft.com/office/drawing/2014/main" id="{CA3625D3-2BE5-42B0-9861-22A6A1DB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5899" y="11449050"/>
            <a:ext cx="217330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400" fill="hold" nodeType="afterEffect" p14:presetBounceEnd="50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4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4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4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DAB48-4683-4E4C-AE69-41662D17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Integriertes Geschäftsmodell – vielfältig und einzigartig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3EDD24F-85E0-4E69-83A3-15468747B4A3}"/>
              </a:ext>
            </a:extLst>
          </p:cNvPr>
          <p:cNvGrpSpPr/>
          <p:nvPr/>
        </p:nvGrpSpPr>
        <p:grpSpPr>
          <a:xfrm>
            <a:off x="755729" y="3537953"/>
            <a:ext cx="4318295" cy="8531406"/>
            <a:chOff x="755729" y="3537953"/>
            <a:chExt cx="4318295" cy="853140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C7FEF2D-9A35-43BB-97EE-0BE21C96F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547" y="3537953"/>
              <a:ext cx="3696528" cy="3173329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3DD4B2E1-108F-4122-9C2B-CC7248F150A6}"/>
                </a:ext>
              </a:extLst>
            </p:cNvPr>
            <p:cNvSpPr txBox="1"/>
            <p:nvPr/>
          </p:nvSpPr>
          <p:spPr>
            <a:xfrm>
              <a:off x="755729" y="6806380"/>
              <a:ext cx="4318295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Büro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Wohnbau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Hotel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Industrie-/</a:t>
              </a:r>
              <a:br>
                <a:rPr lang="de-DE" sz="2400" dirty="0">
                  <a:solidFill>
                    <a:srgbClr val="143E6F"/>
                  </a:solidFill>
                </a:rPr>
              </a:br>
              <a:r>
                <a:rPr lang="de-DE" sz="2400" dirty="0">
                  <a:solidFill>
                    <a:srgbClr val="143E6F"/>
                  </a:solidFill>
                </a:rPr>
                <a:t>Sonderbauten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Öffentliche Bauten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Gesundheits-</a:t>
              </a:r>
              <a:br>
                <a:rPr lang="de-DE" sz="2400" dirty="0">
                  <a:solidFill>
                    <a:srgbClr val="143E6F"/>
                  </a:solidFill>
                </a:rPr>
              </a:br>
              <a:r>
                <a:rPr lang="de-DE" sz="2400" dirty="0" err="1">
                  <a:solidFill>
                    <a:srgbClr val="143E6F"/>
                  </a:solidFill>
                </a:rPr>
                <a:t>einrichtungen</a:t>
              </a:r>
              <a:endParaRPr lang="de-DE" sz="2400" dirty="0">
                <a:solidFill>
                  <a:srgbClr val="143E6F"/>
                </a:solidFill>
              </a:endParaRP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Revitalisierung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Stadien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Einkaufszentren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endParaRPr lang="de-DE" sz="2400" dirty="0">
                <a:solidFill>
                  <a:srgbClr val="143E6F"/>
                </a:solidFill>
              </a:endParaRPr>
            </a:p>
            <a:p>
              <a:pPr marL="324000" indent="-288000">
                <a:buFont typeface="Arial" panose="020B0604020202020204" pitchFamily="34" charset="0"/>
                <a:buChar char="•"/>
              </a:pPr>
              <a:endParaRPr lang="de-DE" sz="2400" dirty="0">
                <a:solidFill>
                  <a:srgbClr val="143E6F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 dirty="0">
                <a:solidFill>
                  <a:srgbClr val="143E6F"/>
                </a:solidFill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CED1853-04B7-4F91-B7CD-7A352EC0D776}"/>
                </a:ext>
              </a:extLst>
            </p:cNvPr>
            <p:cNvSpPr txBox="1"/>
            <p:nvPr/>
          </p:nvSpPr>
          <p:spPr>
            <a:xfrm>
              <a:off x="981541" y="5980080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Hochbau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192B2D1-B5F9-40F9-82E0-95209E724E3B}"/>
              </a:ext>
            </a:extLst>
          </p:cNvPr>
          <p:cNvGrpSpPr/>
          <p:nvPr/>
        </p:nvGrpSpPr>
        <p:grpSpPr>
          <a:xfrm>
            <a:off x="4495907" y="3537952"/>
            <a:ext cx="3779324" cy="5946729"/>
            <a:chOff x="4495907" y="3537952"/>
            <a:chExt cx="3779324" cy="594672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397E8FC-B149-425B-94DC-077EB3768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8700" y="3537952"/>
              <a:ext cx="3696531" cy="3173329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A83737FF-E59D-4D7B-82DB-519E1CE84656}"/>
                </a:ext>
              </a:extLst>
            </p:cNvPr>
            <p:cNvSpPr txBox="1"/>
            <p:nvPr/>
          </p:nvSpPr>
          <p:spPr>
            <a:xfrm>
              <a:off x="4495907" y="6807025"/>
              <a:ext cx="2480807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Spezialtiefbau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Ingenieurbau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Straßenbau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Wasserbau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Kanalbau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Leitungsbau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>
                <a:solidFill>
                  <a:srgbClr val="143E6F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866CC1CE-4CCC-47A7-A860-CDB7977AF7DA}"/>
                </a:ext>
              </a:extLst>
            </p:cNvPr>
            <p:cNvSpPr txBox="1"/>
            <p:nvPr/>
          </p:nvSpPr>
          <p:spPr>
            <a:xfrm>
              <a:off x="4736302" y="5992633"/>
              <a:ext cx="1809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Tiefbau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77286F-5B13-4F62-94F3-FCF7091D3742}"/>
              </a:ext>
            </a:extLst>
          </p:cNvPr>
          <p:cNvGrpSpPr/>
          <p:nvPr/>
        </p:nvGrpSpPr>
        <p:grpSpPr>
          <a:xfrm>
            <a:off x="8275231" y="3547909"/>
            <a:ext cx="3837048" cy="5959035"/>
            <a:chOff x="8275231" y="3547909"/>
            <a:chExt cx="3837048" cy="595903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920612D-78DF-4AD9-AEA1-09E7F5676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3508" y="3547909"/>
              <a:ext cx="3728771" cy="3163372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AB65805-3786-4CE9-B838-3E7D1FD4624E}"/>
                </a:ext>
              </a:extLst>
            </p:cNvPr>
            <p:cNvSpPr txBox="1"/>
            <p:nvPr/>
          </p:nvSpPr>
          <p:spPr>
            <a:xfrm>
              <a:off x="8275231" y="6829288"/>
              <a:ext cx="2633093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Tunnelbau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Bahnbau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Autobahnbau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Feste Fahrbahn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Brückenbau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 dirty="0">
                  <a:solidFill>
                    <a:srgbClr val="143E6F"/>
                  </a:solidFill>
                </a:rPr>
                <a:t>Kraftwerksbau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 dirty="0">
                <a:solidFill>
                  <a:srgbClr val="143E6F"/>
                </a:solidFill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DB0D1762-5C2C-4D59-8D36-80F9C495523B}"/>
                </a:ext>
              </a:extLst>
            </p:cNvPr>
            <p:cNvSpPr txBox="1"/>
            <p:nvPr/>
          </p:nvSpPr>
          <p:spPr>
            <a:xfrm>
              <a:off x="8510832" y="5980079"/>
              <a:ext cx="29402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Infrastruktur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2BC3D95-04E4-46EF-A3B0-80710E96F173}"/>
              </a:ext>
            </a:extLst>
          </p:cNvPr>
          <p:cNvGrpSpPr/>
          <p:nvPr/>
        </p:nvGrpSpPr>
        <p:grpSpPr>
          <a:xfrm>
            <a:off x="12155760" y="3547909"/>
            <a:ext cx="3784799" cy="7482531"/>
            <a:chOff x="12155760" y="3547909"/>
            <a:chExt cx="3784799" cy="748253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D8BE600-1DC2-4F52-BF2B-A3421EB4C97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21175" y="3547909"/>
              <a:ext cx="3719384" cy="3163372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1B6F27F-AF93-49DE-BF4D-089A40813BCF}"/>
                </a:ext>
              </a:extLst>
            </p:cNvPr>
            <p:cNvSpPr txBox="1"/>
            <p:nvPr/>
          </p:nvSpPr>
          <p:spPr>
            <a:xfrm>
              <a:off x="12155760" y="6875456"/>
              <a:ext cx="3784799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Abbruch/Rückbau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Altlasten-, Schadstoff-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 err="1">
                  <a:solidFill>
                    <a:srgbClr val="143E6F"/>
                  </a:solidFill>
                </a:rPr>
                <a:t>erkundung</a:t>
              </a:r>
              <a:r>
                <a:rPr lang="de-DE" sz="2400">
                  <a:solidFill>
                    <a:srgbClr val="143E6F"/>
                  </a:solidFill>
                </a:rPr>
                <a:t> und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>
                  <a:solidFill>
                    <a:srgbClr val="143E6F"/>
                  </a:solidFill>
                </a:rPr>
                <a:t>-sanierung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Abfallmanagement, Deponie und Abbau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Erdbau und Kanalisierung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Umweltlabor und Geothermie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>
                <a:solidFill>
                  <a:srgbClr val="143E6F"/>
                </a:solidFill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F826689-74D3-47E4-97AC-8A8D28DB6581}"/>
                </a:ext>
              </a:extLst>
            </p:cNvPr>
            <p:cNvSpPr txBox="1"/>
            <p:nvPr/>
          </p:nvSpPr>
          <p:spPr>
            <a:xfrm>
              <a:off x="12316317" y="5998745"/>
              <a:ext cx="3464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Umwelttechnik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564704C-4C59-4A67-9A1B-9E21777A1E3C}"/>
              </a:ext>
            </a:extLst>
          </p:cNvPr>
          <p:cNvGrpSpPr/>
          <p:nvPr/>
        </p:nvGrpSpPr>
        <p:grpSpPr>
          <a:xfrm>
            <a:off x="15940559" y="3522090"/>
            <a:ext cx="3969998" cy="7837043"/>
            <a:chOff x="15940559" y="3522090"/>
            <a:chExt cx="3969998" cy="783704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EC3C58F-88E5-4AF2-9887-D370A85BA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6"/>
            <a:stretch/>
          </p:blipFill>
          <p:spPr>
            <a:xfrm>
              <a:off x="16049455" y="3522090"/>
              <a:ext cx="3728771" cy="3189192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767E320B-E282-4675-8FA3-685A029573D2}"/>
                </a:ext>
              </a:extLst>
            </p:cNvPr>
            <p:cNvSpPr txBox="1"/>
            <p:nvPr/>
          </p:nvSpPr>
          <p:spPr>
            <a:xfrm>
              <a:off x="15940559" y="6834818"/>
              <a:ext cx="3969998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Asphalt-,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>
                  <a:solidFill>
                    <a:srgbClr val="143E6F"/>
                  </a:solidFill>
                </a:rPr>
                <a:t>Betonproduktion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>
                  <a:solidFill>
                    <a:srgbClr val="143E6F"/>
                  </a:solidFill>
                </a:rPr>
                <a:t>und Bitumen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Flughafenbau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Hochgebirgsbau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Abdichtung und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>
                  <a:solidFill>
                    <a:srgbClr val="143E6F"/>
                  </a:solidFill>
                </a:rPr>
                <a:t>Beschichtung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Fassadenbau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Facility Management und</a:t>
              </a:r>
              <a:br>
                <a:rPr lang="de-DE" sz="2400">
                  <a:solidFill>
                    <a:srgbClr val="143E6F"/>
                  </a:solidFill>
                </a:rPr>
              </a:br>
              <a:r>
                <a:rPr lang="de-DE" sz="2400">
                  <a:solidFill>
                    <a:srgbClr val="143E6F"/>
                  </a:solidFill>
                </a:rPr>
                <a:t>Property Management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PPP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>
                <a:solidFill>
                  <a:srgbClr val="143E6F"/>
                </a:solidFill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5FD51FB0-E18D-499E-99A4-695F2C1A1608}"/>
                </a:ext>
              </a:extLst>
            </p:cNvPr>
            <p:cNvSpPr txBox="1"/>
            <p:nvPr/>
          </p:nvSpPr>
          <p:spPr>
            <a:xfrm>
              <a:off x="16077478" y="5428659"/>
              <a:ext cx="31357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Spezial-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b="1" dirty="0" err="1">
                  <a:solidFill>
                    <a:schemeClr val="bg1"/>
                  </a:solidFill>
                </a:rPr>
                <a:t>kompetenzen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AB2F37E-03C8-4317-876E-B66396AD6F14}"/>
              </a:ext>
            </a:extLst>
          </p:cNvPr>
          <p:cNvGrpSpPr/>
          <p:nvPr/>
        </p:nvGrpSpPr>
        <p:grpSpPr>
          <a:xfrm>
            <a:off x="19778213" y="3522089"/>
            <a:ext cx="3832991" cy="6350302"/>
            <a:chOff x="19778213" y="3522089"/>
            <a:chExt cx="3832991" cy="6350302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65F0A2-49AB-45AA-A784-F735CE152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82434" y="3522089"/>
              <a:ext cx="3728770" cy="3189192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750FA21D-C70A-4F81-9950-EEA78FF377D3}"/>
                </a:ext>
              </a:extLst>
            </p:cNvPr>
            <p:cNvSpPr txBox="1"/>
            <p:nvPr/>
          </p:nvSpPr>
          <p:spPr>
            <a:xfrm>
              <a:off x="19778213" y="6825403"/>
              <a:ext cx="359008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Generalplanung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BIM und LEAN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Angebotsmanagement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Bauvorbereitung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Bauphysik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r>
                <a:rPr lang="de-DE" sz="2400">
                  <a:solidFill>
                    <a:srgbClr val="143E6F"/>
                  </a:solidFill>
                </a:rPr>
                <a:t>Gebäudezertifizierung</a:t>
              </a:r>
            </a:p>
            <a:p>
              <a:pPr marL="324000" indent="-288000">
                <a:buFont typeface="Arial" panose="020B0604020202020204" pitchFamily="34" charset="0"/>
                <a:buChar char="•"/>
              </a:pPr>
              <a:endParaRPr lang="de-DE" sz="2400">
                <a:solidFill>
                  <a:srgbClr val="143E6F"/>
                </a:solidFill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de-DE" sz="2400">
                <a:solidFill>
                  <a:srgbClr val="143E6F"/>
                </a:solidFill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928ACC16-C39D-427F-8D35-0AF44A6AE027}"/>
                </a:ext>
              </a:extLst>
            </p:cNvPr>
            <p:cNvSpPr txBox="1"/>
            <p:nvPr/>
          </p:nvSpPr>
          <p:spPr>
            <a:xfrm>
              <a:off x="20002930" y="5447299"/>
              <a:ext cx="27350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Design &amp;</a:t>
              </a:r>
              <a:br>
                <a:rPr lang="de-DE" b="1" dirty="0">
                  <a:solidFill>
                    <a:schemeClr val="bg1"/>
                  </a:solidFill>
                </a:rPr>
              </a:br>
              <a:r>
                <a:rPr lang="de-DE" b="1" dirty="0">
                  <a:solidFill>
                    <a:schemeClr val="bg1"/>
                  </a:solidFill>
                </a:rPr>
                <a:t>Engineering</a:t>
              </a:r>
            </a:p>
          </p:txBody>
        </p:sp>
      </p:grpSp>
      <p:sp>
        <p:nvSpPr>
          <p:cNvPr id="47" name="Fußzeilenplatzhalter 1">
            <a:extLst>
              <a:ext uri="{FF2B5EF4-FFF2-40B4-BE49-F238E27FC236}">
                <a16:creationId xmlns:a16="http://schemas.microsoft.com/office/drawing/2014/main" id="{B2867DE7-D613-4C6F-B9E5-0B3B0D321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12458700"/>
            <a:ext cx="10561637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1828800" rtl="0" eaLnBrk="1" fontAlgn="base" latinLnBrk="0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dirty="0">
                <a:solidFill>
                  <a:srgbClr val="143E6F"/>
                </a:solidFill>
                <a:latin typeface="Trebuchet MS"/>
              </a:rPr>
              <a:t>Intelligentes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 Bauen verbindet Menschen ● </a:t>
            </a:r>
            <a:r>
              <a:rPr lang="de-DE" sz="1800" dirty="0">
                <a:solidFill>
                  <a:srgbClr val="143E6F"/>
                </a:solidFill>
                <a:latin typeface="Trebuchet MS"/>
              </a:rPr>
              <a:t>Juni 2020 ● </a:t>
            </a:r>
            <a:r>
              <a:rPr lang="de-DE" sz="1800" dirty="0">
                <a:solidFill>
                  <a:schemeClr val="tx2"/>
                </a:solidFill>
                <a:latin typeface="+mn-lt"/>
              </a:rPr>
              <a:t>Seite </a:t>
            </a:r>
            <a:fld id="{C632F8BF-8147-4228-874E-73E6299183D6}" type="slidenum">
              <a:rPr lang="de-DE" sz="1800" smtClean="0">
                <a:solidFill>
                  <a:schemeClr val="tx2"/>
                </a:solidFill>
                <a:latin typeface="+mn-lt"/>
              </a:rPr>
              <a:pPr/>
              <a:t>9</a:t>
            </a:fld>
            <a:r>
              <a:rPr lang="de-DE" sz="1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6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2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2" presetClass="entr" presetSubtype="8" accel="50667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2" presetClass="entr" presetSubtype="8" accel="5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ORR_PPT">
  <a:themeElements>
    <a:clrScheme name="PORR PPT Farben">
      <a:dk1>
        <a:srgbClr val="000000"/>
      </a:dk1>
      <a:lt1>
        <a:srgbClr val="FFFFFF"/>
      </a:lt1>
      <a:dk2>
        <a:srgbClr val="143E6F"/>
      </a:dk2>
      <a:lt2>
        <a:srgbClr val="E7E6E6"/>
      </a:lt2>
      <a:accent1>
        <a:srgbClr val="143E6F"/>
      </a:accent1>
      <a:accent2>
        <a:srgbClr val="436998"/>
      </a:accent2>
      <a:accent3>
        <a:srgbClr val="92A9C8"/>
      </a:accent3>
      <a:accent4>
        <a:srgbClr val="FFED00"/>
      </a:accent4>
      <a:accent5>
        <a:srgbClr val="9C9D9A"/>
      </a:accent5>
      <a:accent6>
        <a:srgbClr val="D0D0CB"/>
      </a:accent6>
      <a:hlink>
        <a:srgbClr val="436998"/>
      </a:hlink>
      <a:folHlink>
        <a:srgbClr val="92A9C8"/>
      </a:folHlink>
    </a:clrScheme>
    <a:fontScheme name="Porr BP Extern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RR_PPT" id="{02BFE2A0-F8CA-45BB-96EE-110FB78388C7}" vid="{45CE82BD-2528-4F45-B714-D752E199D2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B2B8FD9394B544AFF6A20B7BCE1AEC" ma:contentTypeVersion="2" ma:contentTypeDescription="Ein neues Dokument erstellen." ma:contentTypeScope="" ma:versionID="4f6b353b0fcdc894ce42150da754d3a9">
  <xsd:schema xmlns:xsd="http://www.w3.org/2001/XMLSchema" xmlns:xs="http://www.w3.org/2001/XMLSchema" xmlns:p="http://schemas.microsoft.com/office/2006/metadata/properties" xmlns:ns2="f030ca23-c851-457a-8063-28e47dec4b7b" targetNamespace="http://schemas.microsoft.com/office/2006/metadata/properties" ma:root="true" ma:fieldsID="40c2cc570aebafb36d6ce5e805f73778" ns2:_="">
    <xsd:import namespace="f030ca23-c851-457a-8063-28e47dec4b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0ca23-c851-457a-8063-28e47dec4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A0630A-ADEB-4517-8558-B25D1E3E3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0ca23-c851-457a-8063-28e47dec4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1ECBB5-2AE4-45BE-A318-A6DC530E914A}">
  <ds:schemaRefs>
    <ds:schemaRef ds:uri="http://purl.org/dc/elements/1.1/"/>
    <ds:schemaRef ds:uri="http://schemas.microsoft.com/office/2006/metadata/properties"/>
    <ds:schemaRef ds:uri="f25db517-4b5c-48b7-9418-482d7c81b6f2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b0d5857-f2f8-472e-94bb-f4fb2752479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85B696-4013-453F-8E0F-868BDF0F04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1400</Words>
  <Application>Microsoft Office PowerPoint</Application>
  <PresentationFormat>Benutzerdefiniert</PresentationFormat>
  <Paragraphs>492</Paragraphs>
  <Slides>24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PORR_PPT</vt:lpstr>
      <vt:lpstr>Intelligentes Bauen verbindet Menschen.</vt:lpstr>
      <vt:lpstr>PowerPoint-Präsentation</vt:lpstr>
      <vt:lpstr>Unser Alleinstellungsmerkmal:  Wir decken die gesamte Wertschöpfungskette Bau ab. Und alles aus eigener Kraft.</vt:lpstr>
      <vt:lpstr>Führend im Bau und im Zentrum Europas</vt:lpstr>
      <vt:lpstr>Geschichte seit 150 Jahren</vt:lpstr>
      <vt:lpstr>PowerPoint-Präsentation</vt:lpstr>
      <vt:lpstr>PowerPoint-Präsentation</vt:lpstr>
      <vt:lpstr>Starker Fokus auf die Heimmärkte </vt:lpstr>
      <vt:lpstr>Integriertes Geschäftsmodell – vielfältig und einzigartig</vt:lpstr>
      <vt:lpstr>Klare und effiziente Organisationsstruktur</vt:lpstr>
      <vt:lpstr>Business Unit 1 – Österreich, Schweiz PORR Industriebau, IAT, BOMA, ÖBA, Prajo, TKDZ, Thorn, PWW und ALU-SOMMER</vt:lpstr>
      <vt:lpstr>Business Unit 2 - Deutschland Kompetenzbündelung nach Regionalprinzip: Süd (über München), Ost (über Berlin), West (durch PORR Oevermann), Nord (über Hamburg)</vt:lpstr>
      <vt:lpstr>Business Unit 3 – International Heimmärkte: Polen, Tschechien, Slowakei und Rumänien Projektmärkte: Norwegen, Katar und die Vereinigten Arabischen Emirate (VAE) </vt:lpstr>
      <vt:lpstr>Die Welt ist durch Megatrends im Wandel Die PORR bietet Antworten für zukünftige Herausforderungen </vt:lpstr>
      <vt:lpstr>Transformation durch PORR 2025</vt:lpstr>
      <vt:lpstr>PowerPoint-Präsentation</vt:lpstr>
      <vt:lpstr>Nachhaltigkeit nehmen wir ernst</vt:lpstr>
      <vt:lpstr>Eigentümergeführt mit stabiler Aktionärsstruktur</vt:lpstr>
      <vt:lpstr>Finanzkennzahlen</vt:lpstr>
      <vt:lpstr>PowerPoint-Präsentation</vt:lpstr>
      <vt:lpstr>Was macht uns als Arbeitgeber aus?</vt:lpstr>
      <vt:lpstr>PowerPoint-Präsentation</vt:lpstr>
      <vt:lpstr>PowerPoint-Präsentation</vt:lpstr>
      <vt:lpstr>Referenzprojekte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PORR Unternehmenspräsentation</dc:title>
  <dc:creator/>
  <cp:lastModifiedBy/>
  <cp:revision>2</cp:revision>
  <dcterms:created xsi:type="dcterms:W3CDTF">2017-01-30T10:11:29Z</dcterms:created>
  <dcterms:modified xsi:type="dcterms:W3CDTF">2021-04-14T10:03:31Z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chlagworte">
    <vt:lpwstr/>
  </property>
  <property fmtid="{D5CDD505-2E9C-101B-9397-08002B2CF9AE}" pid="3" name="ContentTypeId">
    <vt:lpwstr>0x0101009AB2B8FD9394B544AFF6A20B7BCE1AEC</vt:lpwstr>
  </property>
  <property fmtid="{D5CDD505-2E9C-101B-9397-08002B2CF9AE}" pid="4" name="DocCountry">
    <vt:lpwstr/>
  </property>
  <property fmtid="{D5CDD505-2E9C-101B-9397-08002B2CF9AE}" pid="5" name="DocLanguage">
    <vt:lpwstr/>
  </property>
</Properties>
</file>